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Default Extension="mp3" ContentType="audio/mp3"/>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handoutMasterIdLst>
    <p:handoutMasterId r:id="rId24"/>
  </p:handoutMasterIdLst>
  <p:sldIdLst>
    <p:sldId id="256" r:id="rId2"/>
    <p:sldId id="258" r:id="rId3"/>
    <p:sldId id="259" r:id="rId4"/>
    <p:sldId id="264" r:id="rId5"/>
    <p:sldId id="263" r:id="rId6"/>
    <p:sldId id="267" r:id="rId7"/>
    <p:sldId id="260" r:id="rId8"/>
    <p:sldId id="287" r:id="rId9"/>
    <p:sldId id="268" r:id="rId10"/>
    <p:sldId id="261" r:id="rId11"/>
    <p:sldId id="281" r:id="rId12"/>
    <p:sldId id="271" r:id="rId13"/>
    <p:sldId id="297" r:id="rId14"/>
    <p:sldId id="298" r:id="rId15"/>
    <p:sldId id="296" r:id="rId16"/>
    <p:sldId id="299" r:id="rId17"/>
    <p:sldId id="295" r:id="rId18"/>
    <p:sldId id="262" r:id="rId19"/>
    <p:sldId id="280" r:id="rId20"/>
    <p:sldId id="279" r:id="rId21"/>
    <p:sldId id="257" r:id="rId22"/>
  </p:sldIdLst>
  <p:sldSz cx="12192000" cy="7620000"/>
  <p:notesSz cx="6858000" cy="9144000"/>
  <p:defaultTextStyle>
    <a:defPPr>
      <a:defRPr lang="zh-CN"/>
    </a:defPPr>
    <a:lvl1pPr marL="0" algn="l" defTabSz="1015365" rtl="0" eaLnBrk="1" latinLnBrk="0" hangingPunct="1">
      <a:defRPr sz="2000" kern="1200">
        <a:solidFill>
          <a:schemeClr val="tx1"/>
        </a:solidFill>
        <a:latin typeface="+mn-lt"/>
        <a:ea typeface="+mn-ea"/>
        <a:cs typeface="+mn-cs"/>
      </a:defRPr>
    </a:lvl1pPr>
    <a:lvl2pPr marL="508000" algn="l" defTabSz="1015365" rtl="0" eaLnBrk="1" latinLnBrk="0" hangingPunct="1">
      <a:defRPr sz="2000" kern="1200">
        <a:solidFill>
          <a:schemeClr val="tx1"/>
        </a:solidFill>
        <a:latin typeface="+mn-lt"/>
        <a:ea typeface="+mn-ea"/>
        <a:cs typeface="+mn-cs"/>
      </a:defRPr>
    </a:lvl2pPr>
    <a:lvl3pPr marL="1016000" algn="l" defTabSz="1015365" rtl="0" eaLnBrk="1" latinLnBrk="0" hangingPunct="1">
      <a:defRPr sz="2000" kern="1200">
        <a:solidFill>
          <a:schemeClr val="tx1"/>
        </a:solidFill>
        <a:latin typeface="+mn-lt"/>
        <a:ea typeface="+mn-ea"/>
        <a:cs typeface="+mn-cs"/>
      </a:defRPr>
    </a:lvl3pPr>
    <a:lvl4pPr marL="1524000" algn="l" defTabSz="1015365" rtl="0" eaLnBrk="1" latinLnBrk="0" hangingPunct="1">
      <a:defRPr sz="2000" kern="1200">
        <a:solidFill>
          <a:schemeClr val="tx1"/>
        </a:solidFill>
        <a:latin typeface="+mn-lt"/>
        <a:ea typeface="+mn-ea"/>
        <a:cs typeface="+mn-cs"/>
      </a:defRPr>
    </a:lvl4pPr>
    <a:lvl5pPr marL="2032000" algn="l" defTabSz="1015365" rtl="0" eaLnBrk="1" latinLnBrk="0" hangingPunct="1">
      <a:defRPr sz="2000" kern="1200">
        <a:solidFill>
          <a:schemeClr val="tx1"/>
        </a:solidFill>
        <a:latin typeface="+mn-lt"/>
        <a:ea typeface="+mn-ea"/>
        <a:cs typeface="+mn-cs"/>
      </a:defRPr>
    </a:lvl5pPr>
    <a:lvl6pPr marL="2540000" algn="l" defTabSz="1015365" rtl="0" eaLnBrk="1" latinLnBrk="0" hangingPunct="1">
      <a:defRPr sz="2000" kern="1200">
        <a:solidFill>
          <a:schemeClr val="tx1"/>
        </a:solidFill>
        <a:latin typeface="+mn-lt"/>
        <a:ea typeface="+mn-ea"/>
        <a:cs typeface="+mn-cs"/>
      </a:defRPr>
    </a:lvl6pPr>
    <a:lvl7pPr marL="3048000" algn="l" defTabSz="1015365" rtl="0" eaLnBrk="1" latinLnBrk="0" hangingPunct="1">
      <a:defRPr sz="2000" kern="1200">
        <a:solidFill>
          <a:schemeClr val="tx1"/>
        </a:solidFill>
        <a:latin typeface="+mn-lt"/>
        <a:ea typeface="+mn-ea"/>
        <a:cs typeface="+mn-cs"/>
      </a:defRPr>
    </a:lvl7pPr>
    <a:lvl8pPr marL="3556000" algn="l" defTabSz="1015365" rtl="0" eaLnBrk="1" latinLnBrk="0" hangingPunct="1">
      <a:defRPr sz="2000" kern="1200">
        <a:solidFill>
          <a:schemeClr val="tx1"/>
        </a:solidFill>
        <a:latin typeface="+mn-lt"/>
        <a:ea typeface="+mn-ea"/>
        <a:cs typeface="+mn-cs"/>
      </a:defRPr>
    </a:lvl8pPr>
    <a:lvl9pPr marL="4064000" algn="l" defTabSz="1015365"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50AA"/>
    <a:srgbClr val="01AAAD"/>
    <a:srgbClr val="00B050"/>
    <a:srgbClr val="7A8C8E"/>
    <a:srgbClr val="4A7090"/>
    <a:srgbClr val="0070C0"/>
    <a:srgbClr val="EBEDED"/>
    <a:srgbClr val="E5F3EE"/>
    <a:srgbClr val="DEDEDE"/>
    <a:srgbClr val="4F5E7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040" autoAdjust="0"/>
    <p:restoredTop sz="95405" autoAdjust="0"/>
  </p:normalViewPr>
  <p:slideViewPr>
    <p:cSldViewPr snapToGrid="0">
      <p:cViewPr varScale="1">
        <p:scale>
          <a:sx n="91" d="100"/>
          <a:sy n="91" d="100"/>
        </p:scale>
        <p:origin x="-316" y="-64"/>
      </p:cViewPr>
      <p:guideLst>
        <p:guide orient="horz" pos="2403"/>
        <p:guide pos="3800"/>
      </p:guideLst>
    </p:cSldViewPr>
  </p:slideViewPr>
  <p:notesTextViewPr>
    <p:cViewPr>
      <p:scale>
        <a:sx n="1" d="1"/>
        <a:sy n="1" d="1"/>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pPr/>
              <a:t>2020/8/11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68B4D-88EB-4D1B-8C05-E00D18859B04}" type="datetimeFigureOut">
              <a:rPr lang="zh-CN" altLang="en-US" smtClean="0"/>
              <a:pPr/>
              <a:t>2020/8/11</a:t>
            </a:fld>
            <a:endParaRPr lang="zh-CN" altLang="en-US"/>
          </a:p>
        </p:txBody>
      </p:sp>
      <p:sp>
        <p:nvSpPr>
          <p:cNvPr id="4" name="幻灯片图像占位符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C22898-45BB-4E96-99D7-729736ECC9C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1015365" rtl="0" eaLnBrk="1" latinLnBrk="0" hangingPunct="1">
      <a:defRPr sz="1335" kern="1200">
        <a:solidFill>
          <a:schemeClr val="tx1"/>
        </a:solidFill>
        <a:latin typeface="+mn-lt"/>
        <a:ea typeface="+mn-ea"/>
        <a:cs typeface="+mn-cs"/>
      </a:defRPr>
    </a:lvl1pPr>
    <a:lvl2pPr marL="508000" algn="l" defTabSz="1015365" rtl="0" eaLnBrk="1" latinLnBrk="0" hangingPunct="1">
      <a:defRPr sz="1335" kern="1200">
        <a:solidFill>
          <a:schemeClr val="tx1"/>
        </a:solidFill>
        <a:latin typeface="+mn-lt"/>
        <a:ea typeface="+mn-ea"/>
        <a:cs typeface="+mn-cs"/>
      </a:defRPr>
    </a:lvl2pPr>
    <a:lvl3pPr marL="1016000" algn="l" defTabSz="1015365" rtl="0" eaLnBrk="1" latinLnBrk="0" hangingPunct="1">
      <a:defRPr sz="1335" kern="1200">
        <a:solidFill>
          <a:schemeClr val="tx1"/>
        </a:solidFill>
        <a:latin typeface="+mn-lt"/>
        <a:ea typeface="+mn-ea"/>
        <a:cs typeface="+mn-cs"/>
      </a:defRPr>
    </a:lvl3pPr>
    <a:lvl4pPr marL="1524000" algn="l" defTabSz="1015365" rtl="0" eaLnBrk="1" latinLnBrk="0" hangingPunct="1">
      <a:defRPr sz="1335" kern="1200">
        <a:solidFill>
          <a:schemeClr val="tx1"/>
        </a:solidFill>
        <a:latin typeface="+mn-lt"/>
        <a:ea typeface="+mn-ea"/>
        <a:cs typeface="+mn-cs"/>
      </a:defRPr>
    </a:lvl4pPr>
    <a:lvl5pPr marL="2032000" algn="l" defTabSz="1015365" rtl="0" eaLnBrk="1" latinLnBrk="0" hangingPunct="1">
      <a:defRPr sz="1335" kern="1200">
        <a:solidFill>
          <a:schemeClr val="tx1"/>
        </a:solidFill>
        <a:latin typeface="+mn-lt"/>
        <a:ea typeface="+mn-ea"/>
        <a:cs typeface="+mn-cs"/>
      </a:defRPr>
    </a:lvl5pPr>
    <a:lvl6pPr marL="2540000" algn="l" defTabSz="1015365" rtl="0" eaLnBrk="1" latinLnBrk="0" hangingPunct="1">
      <a:defRPr sz="1335" kern="1200">
        <a:solidFill>
          <a:schemeClr val="tx1"/>
        </a:solidFill>
        <a:latin typeface="+mn-lt"/>
        <a:ea typeface="+mn-ea"/>
        <a:cs typeface="+mn-cs"/>
      </a:defRPr>
    </a:lvl6pPr>
    <a:lvl7pPr marL="3048000" algn="l" defTabSz="1015365" rtl="0" eaLnBrk="1" latinLnBrk="0" hangingPunct="1">
      <a:defRPr sz="1335" kern="1200">
        <a:solidFill>
          <a:schemeClr val="tx1"/>
        </a:solidFill>
        <a:latin typeface="+mn-lt"/>
        <a:ea typeface="+mn-ea"/>
        <a:cs typeface="+mn-cs"/>
      </a:defRPr>
    </a:lvl7pPr>
    <a:lvl8pPr marL="3556000" algn="l" defTabSz="1015365" rtl="0" eaLnBrk="1" latinLnBrk="0" hangingPunct="1">
      <a:defRPr sz="1335" kern="1200">
        <a:solidFill>
          <a:schemeClr val="tx1"/>
        </a:solidFill>
        <a:latin typeface="+mn-lt"/>
        <a:ea typeface="+mn-ea"/>
        <a:cs typeface="+mn-cs"/>
      </a:defRPr>
    </a:lvl8pPr>
    <a:lvl9pPr marL="4064000" algn="l" defTabSz="1015365" rtl="0" eaLnBrk="1" latinLnBrk="0" hangingPunct="1">
      <a:defRPr sz="133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r>
              <a:rPr lang="zh-CN" altLang="en-US" dirty="0" smtClean="0"/>
              <a:t>PPT家园</a:t>
            </a:r>
            <a:r>
              <a:rPr lang="en-US" altLang="zh-CN" dirty="0" smtClean="0"/>
              <a:t>https://www.pptjia.com</a:t>
            </a:r>
          </a:p>
          <a:p>
            <a:endParaRPr lang="zh-CN" altLang="en-US" dirty="0"/>
          </a:p>
        </p:txBody>
      </p:sp>
      <p:sp>
        <p:nvSpPr>
          <p:cNvPr id="4" name="灯片编号占位符 3"/>
          <p:cNvSpPr>
            <a:spLocks noGrp="1"/>
          </p:cNvSpPr>
          <p:nvPr>
            <p:ph type="sldNum" sz="quarter" idx="10"/>
          </p:nvPr>
        </p:nvSpPr>
        <p:spPr/>
        <p:txBody>
          <a:bodyPr/>
          <a:lstStyle/>
          <a:p>
            <a:fld id="{D0C22898-45BB-4E96-99D7-729736ECC9C5}" type="slidenum">
              <a:rPr lang="zh-CN" altLang="en-US" smtClean="0"/>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60438" y="1143000"/>
            <a:ext cx="4937125" cy="3086100"/>
          </a:xfrm>
        </p:spPr>
      </p:sp>
      <p:sp>
        <p:nvSpPr>
          <p:cNvPr id="3" name="备注占位符 2"/>
          <p:cNvSpPr>
            <a:spLocks noGrp="1"/>
          </p:cNvSpPr>
          <p:nvPr>
            <p:ph type="body" idx="1"/>
          </p:nvPr>
        </p:nvSpPr>
        <p:spPr/>
        <p:txBody>
          <a:bodyPr/>
          <a:lstStyle/>
          <a:p>
            <a:r>
              <a:rPr lang="zh-CN" altLang="en-US" dirty="0" smtClean="0"/>
              <a:t>PPT家园</a:t>
            </a:r>
            <a:r>
              <a:rPr lang="en-US" altLang="zh-CN" smtClean="0"/>
              <a:t>https://www.pptjia.com</a:t>
            </a:r>
          </a:p>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pPr/>
              <a:t>21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o.ooopic.com/sousuo/15770370/"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762000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grpSp>
        <p:nvGrpSpPr>
          <p:cNvPr id="29" name="组合 28"/>
          <p:cNvGrpSpPr/>
          <p:nvPr userDrawn="1"/>
        </p:nvGrpSpPr>
        <p:grpSpPr>
          <a:xfrm>
            <a:off x="162802" y="106676"/>
            <a:ext cx="6047498" cy="492443"/>
            <a:chOff x="162802" y="106676"/>
            <a:chExt cx="6047498" cy="492443"/>
          </a:xfrm>
        </p:grpSpPr>
        <p:sp>
          <p:nvSpPr>
            <p:cNvPr id="9" name="文本框 8"/>
            <p:cNvSpPr txBox="1"/>
            <p:nvPr/>
          </p:nvSpPr>
          <p:spPr>
            <a:xfrm>
              <a:off x="924078" y="106676"/>
              <a:ext cx="5286222" cy="492443"/>
            </a:xfrm>
            <a:prstGeom prst="rect">
              <a:avLst/>
            </a:prstGeom>
            <a:noFill/>
          </p:spPr>
          <p:txBody>
            <a:bodyPr wrap="square" rtlCol="0">
              <a:spAutoFit/>
            </a:bodyPr>
            <a:lstStyle/>
            <a:p>
              <a:r>
                <a:rPr lang="zh-CN" altLang="en-US" sz="2600" b="0" smtClean="0">
                  <a:solidFill>
                    <a:schemeClr val="accent4"/>
                  </a:solidFill>
                  <a:latin typeface="微软雅黑" panose="020B0503020204020204" pitchFamily="34" charset="-122"/>
                  <a:ea typeface="微软雅黑" panose="020B0503020204020204" pitchFamily="34" charset="-122"/>
                </a:rPr>
                <a:t>单击此处输入标题</a:t>
              </a:r>
              <a:endParaRPr lang="zh-CN" altLang="en-US" sz="2600" b="0">
                <a:solidFill>
                  <a:schemeClr val="accent4"/>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62802" y="132600"/>
              <a:ext cx="729287" cy="445249"/>
              <a:chOff x="7304087" y="2314113"/>
              <a:chExt cx="1001487" cy="611434"/>
            </a:xfrm>
          </p:grpSpPr>
          <p:sp>
            <p:nvSpPr>
              <p:cNvPr id="11" name="对角圆角矩形 10"/>
              <p:cNvSpPr/>
              <p:nvPr/>
            </p:nvSpPr>
            <p:spPr>
              <a:xfrm>
                <a:off x="7304087" y="2314113"/>
                <a:ext cx="1001487" cy="611434"/>
              </a:xfrm>
              <a:prstGeom prst="round2DiagRect">
                <a:avLst>
                  <a:gd name="adj1" fmla="val 5000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2" cstate="print">
                <a:biLevel thresh="25000"/>
                <a:extLst>
                  <a:ext uri="{28A0092B-C50C-407E-A947-70E740481C1C}">
                    <a14:useLocalDpi xmlns="" xmlns:a14="http://schemas.microsoft.com/office/drawing/2010/main" val="0"/>
                  </a:ext>
                </a:extLst>
              </a:blip>
              <a:stretch>
                <a:fillRect/>
              </a:stretch>
            </p:blipFill>
            <p:spPr>
              <a:xfrm>
                <a:off x="7570796" y="2436888"/>
                <a:ext cx="468069" cy="365885"/>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grpSp>
        <p:nvGrpSpPr>
          <p:cNvPr id="7" name="组合 6"/>
          <p:cNvGrpSpPr/>
          <p:nvPr userDrawn="1"/>
        </p:nvGrpSpPr>
        <p:grpSpPr>
          <a:xfrm>
            <a:off x="162802" y="106676"/>
            <a:ext cx="6047498" cy="492443"/>
            <a:chOff x="162802" y="106676"/>
            <a:chExt cx="6047498" cy="492443"/>
          </a:xfrm>
        </p:grpSpPr>
        <p:grpSp>
          <p:nvGrpSpPr>
            <p:cNvPr id="3" name="组合 2"/>
            <p:cNvGrpSpPr/>
            <p:nvPr userDrawn="1"/>
          </p:nvGrpSpPr>
          <p:grpSpPr>
            <a:xfrm>
              <a:off x="162802" y="132600"/>
              <a:ext cx="729287" cy="445249"/>
              <a:chOff x="7304087" y="3310761"/>
              <a:chExt cx="1001487" cy="611434"/>
            </a:xfrm>
          </p:grpSpPr>
          <p:sp>
            <p:nvSpPr>
              <p:cNvPr id="4" name="对角圆角矩形 3"/>
              <p:cNvSpPr/>
              <p:nvPr/>
            </p:nvSpPr>
            <p:spPr>
              <a:xfrm>
                <a:off x="7304087" y="3310761"/>
                <a:ext cx="1001487" cy="611434"/>
              </a:xfrm>
              <a:prstGeom prst="round2DiagRect">
                <a:avLst>
                  <a:gd name="adj1" fmla="val 50000"/>
                  <a:gd name="adj2" fmla="val 0"/>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cstate="print">
                <a:biLevel thresh="25000"/>
                <a:extLst>
                  <a:ext uri="{28A0092B-C50C-407E-A947-70E740481C1C}">
                    <a14:useLocalDpi xmlns="" xmlns:a14="http://schemas.microsoft.com/office/drawing/2010/main" val="0"/>
                  </a:ext>
                </a:extLst>
              </a:blip>
              <a:stretch>
                <a:fillRect/>
              </a:stretch>
            </p:blipFill>
            <p:spPr>
              <a:xfrm>
                <a:off x="7541679" y="3451116"/>
                <a:ext cx="526303" cy="330725"/>
              </a:xfrm>
              <a:prstGeom prst="rect">
                <a:avLst/>
              </a:prstGeom>
            </p:spPr>
          </p:pic>
        </p:grpSp>
        <p:sp>
          <p:nvSpPr>
            <p:cNvPr id="6" name="文本框 5"/>
            <p:cNvSpPr txBox="1"/>
            <p:nvPr userDrawn="1"/>
          </p:nvSpPr>
          <p:spPr>
            <a:xfrm>
              <a:off x="924078" y="106676"/>
              <a:ext cx="5286222" cy="492443"/>
            </a:xfrm>
            <a:prstGeom prst="rect">
              <a:avLst/>
            </a:prstGeom>
            <a:noFill/>
          </p:spPr>
          <p:txBody>
            <a:bodyPr wrap="square" rtlCol="0">
              <a:spAutoFit/>
            </a:bodyPr>
            <a:lstStyle/>
            <a:p>
              <a:r>
                <a:rPr lang="zh-CN" altLang="en-US" sz="2600" b="0" smtClean="0">
                  <a:solidFill>
                    <a:schemeClr val="accent4"/>
                  </a:solidFill>
                  <a:latin typeface="微软雅黑" panose="020B0503020204020204" pitchFamily="34" charset="-122"/>
                  <a:ea typeface="微软雅黑" panose="020B0503020204020204" pitchFamily="34" charset="-122"/>
                </a:rPr>
                <a:t>单击此处输入标题</a:t>
              </a:r>
              <a:endParaRPr lang="zh-CN" altLang="en-US" sz="2600" b="0">
                <a:solidFill>
                  <a:schemeClr val="accent4"/>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grpSp>
        <p:nvGrpSpPr>
          <p:cNvPr id="7" name="组合 6"/>
          <p:cNvGrpSpPr/>
          <p:nvPr userDrawn="1"/>
        </p:nvGrpSpPr>
        <p:grpSpPr>
          <a:xfrm>
            <a:off x="162802" y="106676"/>
            <a:ext cx="6047498" cy="492443"/>
            <a:chOff x="162802" y="106676"/>
            <a:chExt cx="6047498" cy="492443"/>
          </a:xfrm>
        </p:grpSpPr>
        <p:grpSp>
          <p:nvGrpSpPr>
            <p:cNvPr id="3" name="组合 2"/>
            <p:cNvGrpSpPr/>
            <p:nvPr userDrawn="1"/>
          </p:nvGrpSpPr>
          <p:grpSpPr>
            <a:xfrm>
              <a:off x="162802" y="132600"/>
              <a:ext cx="729287" cy="445249"/>
              <a:chOff x="7304087" y="4307409"/>
              <a:chExt cx="1001487" cy="611434"/>
            </a:xfrm>
          </p:grpSpPr>
          <p:sp>
            <p:nvSpPr>
              <p:cNvPr id="4" name="对角圆角矩形 3"/>
              <p:cNvSpPr/>
              <p:nvPr/>
            </p:nvSpPr>
            <p:spPr>
              <a:xfrm>
                <a:off x="7304087" y="4307409"/>
                <a:ext cx="1001487" cy="611434"/>
              </a:xfrm>
              <a:prstGeom prst="round2DiagRect">
                <a:avLst>
                  <a:gd name="adj1" fmla="val 5000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cstate="print">
                <a:biLevel thresh="25000"/>
                <a:extLst>
                  <a:ext uri="{28A0092B-C50C-407E-A947-70E740481C1C}">
                    <a14:useLocalDpi xmlns="" xmlns:a14="http://schemas.microsoft.com/office/drawing/2010/main" val="0"/>
                  </a:ext>
                </a:extLst>
              </a:blip>
              <a:stretch>
                <a:fillRect/>
              </a:stretch>
            </p:blipFill>
            <p:spPr>
              <a:xfrm>
                <a:off x="7559808" y="4379641"/>
                <a:ext cx="490044" cy="466970"/>
              </a:xfrm>
              <a:prstGeom prst="rect">
                <a:avLst/>
              </a:prstGeom>
            </p:spPr>
          </p:pic>
        </p:grpSp>
        <p:sp>
          <p:nvSpPr>
            <p:cNvPr id="6" name="文本框 5"/>
            <p:cNvSpPr txBox="1"/>
            <p:nvPr userDrawn="1"/>
          </p:nvSpPr>
          <p:spPr>
            <a:xfrm>
              <a:off x="924078" y="106676"/>
              <a:ext cx="5286222" cy="492443"/>
            </a:xfrm>
            <a:prstGeom prst="rect">
              <a:avLst/>
            </a:prstGeom>
            <a:noFill/>
          </p:spPr>
          <p:txBody>
            <a:bodyPr wrap="square" rtlCol="0">
              <a:spAutoFit/>
            </a:bodyPr>
            <a:lstStyle/>
            <a:p>
              <a:r>
                <a:rPr lang="zh-CN" altLang="en-US" sz="2600" b="0" smtClean="0">
                  <a:solidFill>
                    <a:schemeClr val="accent4"/>
                  </a:solidFill>
                  <a:latin typeface="微软雅黑" panose="020B0503020204020204" pitchFamily="34" charset="-122"/>
                  <a:ea typeface="微软雅黑" panose="020B0503020204020204" pitchFamily="34" charset="-122"/>
                </a:rPr>
                <a:t>单击此处输入标题</a:t>
              </a:r>
              <a:endParaRPr lang="zh-CN" altLang="en-US" sz="2600" b="0">
                <a:solidFill>
                  <a:schemeClr val="accent4"/>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grpSp>
        <p:nvGrpSpPr>
          <p:cNvPr id="7" name="组合 6"/>
          <p:cNvGrpSpPr/>
          <p:nvPr userDrawn="1"/>
        </p:nvGrpSpPr>
        <p:grpSpPr>
          <a:xfrm>
            <a:off x="162802" y="106676"/>
            <a:ext cx="6047498" cy="492443"/>
            <a:chOff x="162802" y="106676"/>
            <a:chExt cx="6047498" cy="492443"/>
          </a:xfrm>
        </p:grpSpPr>
        <p:grpSp>
          <p:nvGrpSpPr>
            <p:cNvPr id="3" name="组合 2"/>
            <p:cNvGrpSpPr/>
            <p:nvPr userDrawn="1"/>
          </p:nvGrpSpPr>
          <p:grpSpPr>
            <a:xfrm>
              <a:off x="162802" y="132600"/>
              <a:ext cx="729287" cy="445249"/>
              <a:chOff x="7304087" y="5304056"/>
              <a:chExt cx="1001487" cy="611434"/>
            </a:xfrm>
          </p:grpSpPr>
          <p:sp>
            <p:nvSpPr>
              <p:cNvPr id="4" name="对角圆角矩形 3"/>
              <p:cNvSpPr/>
              <p:nvPr/>
            </p:nvSpPr>
            <p:spPr>
              <a:xfrm>
                <a:off x="7304087" y="5304056"/>
                <a:ext cx="1001487" cy="611434"/>
              </a:xfrm>
              <a:prstGeom prst="round2DiagRect">
                <a:avLst>
                  <a:gd name="adj1" fmla="val 50000"/>
                  <a:gd name="adj2" fmla="val 0"/>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cstate="print">
                <a:biLevel thresh="25000"/>
                <a:extLst>
                  <a:ext uri="{28A0092B-C50C-407E-A947-70E740481C1C}">
                    <a14:useLocalDpi xmlns="" xmlns:a14="http://schemas.microsoft.com/office/drawing/2010/main" val="0"/>
                  </a:ext>
                </a:extLst>
              </a:blip>
              <a:stretch>
                <a:fillRect/>
              </a:stretch>
            </p:blipFill>
            <p:spPr>
              <a:xfrm>
                <a:off x="7559259" y="5326102"/>
                <a:ext cx="491142" cy="491142"/>
              </a:xfrm>
              <a:prstGeom prst="rect">
                <a:avLst/>
              </a:prstGeom>
            </p:spPr>
          </p:pic>
        </p:grpSp>
        <p:sp>
          <p:nvSpPr>
            <p:cNvPr id="6" name="文本框 5"/>
            <p:cNvSpPr txBox="1"/>
            <p:nvPr userDrawn="1"/>
          </p:nvSpPr>
          <p:spPr>
            <a:xfrm>
              <a:off x="924078" y="106676"/>
              <a:ext cx="5286222" cy="492443"/>
            </a:xfrm>
            <a:prstGeom prst="rect">
              <a:avLst/>
            </a:prstGeom>
            <a:noFill/>
          </p:spPr>
          <p:txBody>
            <a:bodyPr wrap="square" rtlCol="0">
              <a:spAutoFit/>
            </a:bodyPr>
            <a:lstStyle/>
            <a:p>
              <a:r>
                <a:rPr lang="zh-CN" altLang="en-US" sz="2600" b="0" smtClean="0">
                  <a:solidFill>
                    <a:schemeClr val="accent4"/>
                  </a:solidFill>
                  <a:latin typeface="微软雅黑" panose="020B0503020204020204" pitchFamily="34" charset="-122"/>
                  <a:ea typeface="微软雅黑" panose="020B0503020204020204" pitchFamily="34" charset="-122"/>
                </a:rPr>
                <a:t>单击此处输入标题</a:t>
              </a:r>
              <a:endParaRPr lang="zh-CN" altLang="en-US" sz="2600" b="0">
                <a:solidFill>
                  <a:schemeClr val="accent4"/>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4" name="矩形 3"/>
          <p:cNvSpPr/>
          <p:nvPr userDrawn="1"/>
        </p:nvSpPr>
        <p:spPr>
          <a:xfrm>
            <a:off x="0" y="0"/>
            <a:ext cx="12192000" cy="7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文本框 2"/>
          <p:cNvSpPr txBox="1"/>
          <p:nvPr userDrawn="1"/>
        </p:nvSpPr>
        <p:spPr>
          <a:xfrm>
            <a:off x="0" y="2476304"/>
            <a:ext cx="12192000" cy="2400657"/>
          </a:xfrm>
          <a:prstGeom prst="rect">
            <a:avLst/>
          </a:prstGeom>
          <a:noFill/>
        </p:spPr>
        <p:txBody>
          <a:bodyPr wrap="square" rtlCol="0">
            <a:spAutoFit/>
          </a:bodyPr>
          <a:lstStyle/>
          <a:p>
            <a:pPr algn="ctr">
              <a:lnSpc>
                <a:spcPct val="150000"/>
              </a:lnSpc>
            </a:pPr>
            <a:r>
              <a:rPr lang="zh-CN" altLang="en-US" sz="6000" smtClean="0">
                <a:solidFill>
                  <a:schemeClr val="tx1">
                    <a:lumMod val="75000"/>
                    <a:lumOff val="25000"/>
                  </a:schemeClr>
                </a:solidFill>
                <a:latin typeface="微软雅黑 Light" panose="020B0502040204020203" pitchFamily="34" charset="-122"/>
                <a:ea typeface="微软雅黑 Light" panose="020B0502040204020203" pitchFamily="34" charset="-122"/>
              </a:rPr>
              <a:t>更多精美</a:t>
            </a:r>
            <a:r>
              <a:rPr lang="en-US" altLang="zh-CN" sz="6000" smtClean="0">
                <a:solidFill>
                  <a:schemeClr val="tx1">
                    <a:lumMod val="75000"/>
                    <a:lumOff val="25000"/>
                  </a:schemeClr>
                </a:solidFill>
                <a:latin typeface="微软雅黑 Light" panose="020B0502040204020203" pitchFamily="34" charset="-122"/>
                <a:ea typeface="微软雅黑 Light" panose="020B0502040204020203" pitchFamily="34" charset="-122"/>
              </a:rPr>
              <a:t>PPT</a:t>
            </a:r>
            <a:r>
              <a:rPr lang="zh-CN" altLang="en-US" sz="6000" smtClean="0">
                <a:solidFill>
                  <a:schemeClr val="tx1">
                    <a:lumMod val="75000"/>
                    <a:lumOff val="25000"/>
                  </a:schemeClr>
                </a:solidFill>
                <a:latin typeface="微软雅黑 Light" panose="020B0502040204020203" pitchFamily="34" charset="-122"/>
                <a:ea typeface="微软雅黑 Light" panose="020B0502040204020203" pitchFamily="34" charset="-122"/>
              </a:rPr>
              <a:t>模板下载</a:t>
            </a:r>
            <a:endParaRPr lang="en-US" altLang="zh-CN" sz="600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a:p>
            <a:pPr algn="ctr">
              <a:lnSpc>
                <a:spcPct val="150000"/>
              </a:lnSpc>
            </a:pPr>
            <a:r>
              <a:rPr lang="en-US" altLang="zh-CN" sz="4000" smtClean="0">
                <a:solidFill>
                  <a:schemeClr val="tx1">
                    <a:lumMod val="75000"/>
                    <a:lumOff val="25000"/>
                  </a:schemeClr>
                </a:solidFill>
                <a:latin typeface="微软雅黑 Light" panose="020B0502040204020203" pitchFamily="34" charset="-122"/>
                <a:ea typeface="微软雅黑 Light" panose="020B0502040204020203" pitchFamily="34" charset="-122"/>
                <a:hlinkClick r:id="rId2"/>
              </a:rPr>
              <a:t>http://so.ooopic.com/sousuo/15770370/</a:t>
            </a:r>
            <a:endParaRPr lang="en-US" altLang="zh-CN" sz="400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hingle">
          <a:fgClr>
            <a:srgbClr val="EBEDED"/>
          </a:fgClr>
          <a:bgClr>
            <a:schemeClr val="bg1"/>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6.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49.jpeg"/><Relationship Id="rId5" Type="http://schemas.openxmlformats.org/officeDocument/2006/relationships/image" Target="../media/image48.png"/><Relationship Id="rId10" Type="http://schemas.openxmlformats.org/officeDocument/2006/relationships/image" Target="../media/image16.jpeg"/><Relationship Id="rId4" Type="http://schemas.openxmlformats.org/officeDocument/2006/relationships/image" Target="../media/image47.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7.png"/><Relationship Id="rId7" Type="http://schemas.openxmlformats.org/officeDocument/2006/relationships/image" Target="../media/image57.jpe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0.jpe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9.jpeg"/><Relationship Id="rId5" Type="http://schemas.openxmlformats.org/officeDocument/2006/relationships/image" Target="../media/image16.jpe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7.png"/><Relationship Id="rId7" Type="http://schemas.openxmlformats.org/officeDocument/2006/relationships/image" Target="../media/image63.jpe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16.jpeg"/><Relationship Id="rId4" Type="http://schemas.openxmlformats.org/officeDocument/2006/relationships/image" Target="../media/image48.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7.png"/><Relationship Id="rId7" Type="http://schemas.openxmlformats.org/officeDocument/2006/relationships/image" Target="../media/image69.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16.jpeg"/><Relationship Id="rId4" Type="http://schemas.openxmlformats.org/officeDocument/2006/relationships/image" Target="../media/image23.png"/><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14150" y="5287736"/>
            <a:ext cx="7830991" cy="1015663"/>
          </a:xfrm>
          <a:prstGeom prst="rect">
            <a:avLst/>
          </a:prstGeom>
          <a:noFill/>
        </p:spPr>
        <p:txBody>
          <a:bodyPr wrap="none" rtlCol="0">
            <a:spAutoFit/>
          </a:bodyPr>
          <a:lstStyle/>
          <a:p>
            <a:pPr algn="ctr"/>
            <a:r>
              <a:rPr lang="zh-CN" altLang="en-US" sz="6000" b="1" dirty="0" smtClean="0">
                <a:solidFill>
                  <a:srgbClr val="00B050"/>
                </a:solidFill>
                <a:latin typeface="微软雅黑" panose="020B0503020204020204" pitchFamily="34" charset="-122"/>
                <a:ea typeface="微软雅黑" panose="020B0503020204020204" pitchFamily="34" charset="-122"/>
              </a:rPr>
              <a:t>日本医疗</a:t>
            </a:r>
            <a:r>
              <a:rPr lang="zh-CN" altLang="en-US" sz="6000" b="1" dirty="0" smtClean="0">
                <a:solidFill>
                  <a:srgbClr val="00B050"/>
                </a:solidFill>
                <a:latin typeface="微软雅黑" panose="020B0503020204020204" pitchFamily="34" charset="-122"/>
                <a:ea typeface="微软雅黑" panose="020B0503020204020204" pitchFamily="34" charset="-122"/>
              </a:rPr>
              <a:t>机构</a:t>
            </a:r>
            <a:r>
              <a:rPr lang="zh-CN" altLang="en-US" sz="6000" b="1" dirty="0" smtClean="0">
                <a:solidFill>
                  <a:srgbClr val="00B050"/>
                </a:solidFill>
                <a:latin typeface="微软雅黑" panose="020B0503020204020204" pitchFamily="34" charset="-122"/>
                <a:ea typeface="微软雅黑" panose="020B0503020204020204" pitchFamily="34" charset="-122"/>
              </a:rPr>
              <a:t>介绍</a:t>
            </a:r>
            <a:r>
              <a:rPr sz="6000" b="1" dirty="0" smtClean="0">
                <a:solidFill>
                  <a:srgbClr val="00B050"/>
                </a:solidFill>
                <a:latin typeface="微软雅黑" panose="020B0503020204020204" pitchFamily="34" charset="-122"/>
                <a:ea typeface="微软雅黑" panose="020B0503020204020204" pitchFamily="34" charset="-122"/>
              </a:rPr>
              <a:t>PPT</a:t>
            </a:r>
            <a:endParaRPr sz="6000" b="1" dirty="0" smtClean="0">
              <a:solidFill>
                <a:srgbClr val="00B05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5394612" y="6545943"/>
            <a:ext cx="3753271" cy="400110"/>
          </a:xfrm>
          <a:prstGeom prst="rect">
            <a:avLst/>
          </a:prstGeom>
          <a:noFill/>
        </p:spPr>
        <p:txBody>
          <a:bodyPr wrap="none" rtlCol="0">
            <a:spAutoFit/>
          </a:bodyPr>
          <a:lstStyle/>
          <a:p>
            <a:pPr algn="ctr"/>
            <a:r>
              <a:rPr lang="en-US" altLang="zh-CN" dirty="0" err="1" smtClean="0">
                <a:solidFill>
                  <a:srgbClr val="01AAAD"/>
                </a:solidFill>
                <a:latin typeface="微软雅黑" panose="020B0503020204020204" pitchFamily="34" charset="-122"/>
                <a:ea typeface="微软雅黑" panose="020B0503020204020204" pitchFamily="34" charset="-122"/>
              </a:rPr>
              <a:t>G.T.International</a:t>
            </a:r>
            <a:r>
              <a:rPr lang="en-US" altLang="zh-CN" dirty="0" smtClean="0">
                <a:solidFill>
                  <a:srgbClr val="01AAAD"/>
                </a:solidFill>
                <a:latin typeface="微软雅黑" panose="020B0503020204020204" pitchFamily="34" charset="-122"/>
                <a:ea typeface="微软雅黑" panose="020B0503020204020204" pitchFamily="34" charset="-122"/>
              </a:rPr>
              <a:t> Corporation</a:t>
            </a:r>
          </a:p>
        </p:txBody>
      </p:sp>
      <p:sp>
        <p:nvSpPr>
          <p:cNvPr id="14"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083_Guitar">
            <a:hlinkClick r:id="" action="ppaction://media"/>
          </p:cNvPr>
          <p:cNvPicPr>
            <a:picLocks noChangeAspect="1"/>
          </p:cNvPicPr>
          <p:nvPr>
            <a:videoFile r:link="rId1"/>
            <p:extLst>
              <p:ext uri="{DAA4B4D4-6D71-4841-9C94-3DE7FCFB9230}">
                <p14:media xmlns="" xmlns:p14="http://schemas.microsoft.com/office/powerpoint/2010/main" r:embed="rId4">
                  <p14:fade out="50.000000"/>
                </p14:media>
              </p:ext>
            </p:extLst>
          </p:nvPr>
        </p:nvPicPr>
        <p:blipFill>
          <a:blip r:embed="rId5" cstate="print"/>
          <a:stretch>
            <a:fillRect/>
          </a:stretch>
        </p:blipFill>
        <p:spPr>
          <a:xfrm>
            <a:off x="13515975" y="-1419225"/>
            <a:ext cx="609600" cy="6096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300" advClick="0" advTm="0">
        <p:fad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 presetClass="entr" presetSubtype="2" decel="62600"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750" fill="hold"/>
                                        <p:tgtEl>
                                          <p:spTgt spid="2"/>
                                        </p:tgtEl>
                                        <p:attrNameLst>
                                          <p:attrName>ppt_x</p:attrName>
                                        </p:attrNameLst>
                                      </p:cBhvr>
                                      <p:tavLst>
                                        <p:tav tm="0">
                                          <p:val>
                                            <p:strVal val="1+#ppt_w/2"/>
                                          </p:val>
                                        </p:tav>
                                        <p:tav tm="100000">
                                          <p:val>
                                            <p:strVal val="#ppt_x"/>
                                          </p:val>
                                        </p:tav>
                                      </p:tavLst>
                                    </p:anim>
                                    <p:anim calcmode="lin" valueType="num">
                                      <p:cBhvr additive="base">
                                        <p:cTn id="10" dur="75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decel="62600" fill="hold" grpId="0" nodeType="withEffect">
                                  <p:stCondLst>
                                    <p:cond delay="150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numSld="999">
                <p:cTn id="19" repeatCount="indefinite" fill="hold" display="0">
                  <p:stCondLst>
                    <p:cond delay="indefinite"/>
                  </p:stCondLst>
                  <p:endCondLst>
                    <p:cond evt="onStopAudio" delay="0">
                      <p:tgtEl>
                        <p:sldTgt/>
                      </p:tgtEl>
                    </p:cond>
                  </p:endCondLst>
                </p:cTn>
                <p:tgtEl>
                  <p:spTgt spid="3"/>
                </p:tgtEl>
              </p:cMediaNode>
            </p:video>
          </p:childTnLst>
        </p:cTn>
      </p:par>
    </p:tnLst>
    <p:bldLst>
      <p:bldP spid="2" grpId="0"/>
      <p:bldP spid="13" grpId="0"/>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2514600"/>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3510166" y="3785796"/>
            <a:ext cx="8392041" cy="1323439"/>
          </a:xfrm>
          <a:prstGeom prst="rect">
            <a:avLst/>
          </a:prstGeom>
          <a:noFill/>
        </p:spPr>
        <p:txBody>
          <a:bodyPr wrap="none" rtlCol="0">
            <a:spAutoFit/>
          </a:bodyPr>
          <a:lstStyle/>
          <a:p>
            <a:r>
              <a:rPr lang="zh-CN" altLang="en-US" sz="8000" b="1" dirty="0" smtClean="0">
                <a:solidFill>
                  <a:srgbClr val="00B050"/>
                </a:solidFill>
                <a:latin typeface="微软雅黑" panose="020B0503020204020204" pitchFamily="34" charset="-122"/>
                <a:ea typeface="微软雅黑" panose="020B0503020204020204" pitchFamily="34" charset="-122"/>
              </a:rPr>
              <a:t>合作医疗机构简介</a:t>
            </a:r>
            <a:endParaRPr lang="zh-CN" altLang="en-US" sz="8000" b="1" dirty="0">
              <a:solidFill>
                <a:srgbClr val="00B05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3101" y="5691005"/>
            <a:ext cx="9725798" cy="954107"/>
          </a:xfrm>
          <a:prstGeom prst="rect">
            <a:avLst/>
          </a:prstGeom>
          <a:noFill/>
        </p:spPr>
        <p:txBody>
          <a:bodyPr wrap="square" rtlCol="0">
            <a:spAutoFit/>
          </a:bodyPr>
          <a:lstStyle/>
          <a:p>
            <a:endParaRPr lang="en-US" sz="2800" dirty="0" smtClean="0">
              <a:solidFill>
                <a:schemeClr val="accent2"/>
              </a:solidFill>
              <a:latin typeface="时尚中黑简体"/>
              <a:cs typeface="+mn-ea"/>
            </a:endParaRPr>
          </a:p>
          <a:p>
            <a:endParaRPr sz="2800" dirty="0">
              <a:solidFill>
                <a:schemeClr val="accent2"/>
              </a:solidFill>
              <a:latin typeface="时尚中黑简体"/>
              <a:cs typeface="+mn-ea"/>
            </a:endParaRPr>
          </a:p>
        </p:txBody>
      </p:sp>
      <p:grpSp>
        <p:nvGrpSpPr>
          <p:cNvPr id="12" name="组合 11"/>
          <p:cNvGrpSpPr>
            <a:grpSpLocks noChangeAspect="1"/>
          </p:cNvGrpSpPr>
          <p:nvPr/>
        </p:nvGrpSpPr>
        <p:grpSpPr>
          <a:xfrm>
            <a:off x="1427502" y="3778885"/>
            <a:ext cx="1976996" cy="1207008"/>
            <a:chOff x="7304087" y="4307409"/>
            <a:chExt cx="1001487" cy="611434"/>
          </a:xfrm>
        </p:grpSpPr>
        <p:sp>
          <p:nvSpPr>
            <p:cNvPr id="14" name="对角圆角矩形 13"/>
            <p:cNvSpPr/>
            <p:nvPr/>
          </p:nvSpPr>
          <p:spPr>
            <a:xfrm>
              <a:off x="7304087" y="4307409"/>
              <a:ext cx="1001487" cy="611434"/>
            </a:xfrm>
            <a:prstGeom prst="round2DiagRect">
              <a:avLst>
                <a:gd name="adj1" fmla="val 5000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cstate="print">
              <a:biLevel thresh="25000"/>
              <a:extLst>
                <a:ext uri="{28A0092B-C50C-407E-A947-70E740481C1C}">
                  <a14:useLocalDpi xmlns="" xmlns:a14="http://schemas.microsoft.com/office/drawing/2010/main" val="0"/>
                </a:ext>
              </a:extLst>
            </a:blip>
            <a:stretch>
              <a:fillRect/>
            </a:stretch>
          </p:blipFill>
          <p:spPr>
            <a:xfrm>
              <a:off x="7559808" y="4379641"/>
              <a:ext cx="490044" cy="466970"/>
            </a:xfrm>
            <a:prstGeom prst="rect">
              <a:avLst/>
            </a:prstGeom>
          </p:spPr>
        </p:pic>
      </p:grpSp>
      <p:sp>
        <p:nvSpPr>
          <p:cNvPr id="8"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 presetClass="entr" presetSubtype="4" fill="hold" grpId="0" nodeType="withEffect" nodePh="1">
                                  <p:stCondLst>
                                    <p:cond delay="125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750" fill="hold"/>
                                        <p:tgtEl>
                                          <p:spTgt spid="3"/>
                                        </p:tgtEl>
                                        <p:attrNameLst>
                                          <p:attrName>ppt_x</p:attrName>
                                        </p:attrNameLst>
                                      </p:cBhvr>
                                      <p:tavLst>
                                        <p:tav tm="0">
                                          <p:val>
                                            <p:strVal val="#ppt_x"/>
                                          </p:val>
                                        </p:tav>
                                        <p:tav tm="100000">
                                          <p:val>
                                            <p:strVal val="#ppt_x"/>
                                          </p:val>
                                        </p:tav>
                                      </p:tavLst>
                                    </p:anim>
                                    <p:anim calcmode="lin" valueType="num">
                                      <p:cBhvr additive="base">
                                        <p:cTn id="11" dur="75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8" decel="45300" fill="hold" nodeType="withEffect">
                                  <p:stCondLst>
                                    <p:cond delay="5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750" fill="hold"/>
                                        <p:tgtEl>
                                          <p:spTgt spid="12"/>
                                        </p:tgtEl>
                                        <p:attrNameLst>
                                          <p:attrName>ppt_x</p:attrName>
                                        </p:attrNameLst>
                                      </p:cBhvr>
                                      <p:tavLst>
                                        <p:tav tm="0">
                                          <p:val>
                                            <p:strVal val="0-#ppt_w/2"/>
                                          </p:val>
                                        </p:tav>
                                        <p:tav tm="100000">
                                          <p:val>
                                            <p:strVal val="#ppt_x"/>
                                          </p:val>
                                        </p:tav>
                                      </p:tavLst>
                                    </p:anim>
                                    <p:anim calcmode="lin" valueType="num">
                                      <p:cBhvr additive="base">
                                        <p:cTn id="15" dur="75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2" decel="4530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750" fill="hold"/>
                                        <p:tgtEl>
                                          <p:spTgt spid="10"/>
                                        </p:tgtEl>
                                        <p:attrNameLst>
                                          <p:attrName>ppt_x</p:attrName>
                                        </p:attrNameLst>
                                      </p:cBhvr>
                                      <p:tavLst>
                                        <p:tav tm="0">
                                          <p:val>
                                            <p:strVal val="1+#ppt_w/2"/>
                                          </p:val>
                                        </p:tav>
                                        <p:tav tm="100000">
                                          <p:val>
                                            <p:strVal val="#ppt_x"/>
                                          </p:val>
                                        </p:tav>
                                      </p:tavLst>
                                    </p:anim>
                                    <p:anim calcmode="lin" valueType="num">
                                      <p:cBhvr additive="base">
                                        <p:cTn id="19" dur="750" fill="hold"/>
                                        <p:tgtEl>
                                          <p:spTgt spid="10"/>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3"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94070" y="3542613"/>
            <a:ext cx="2887216" cy="2887216"/>
            <a:chOff x="1722885" y="3411984"/>
            <a:chExt cx="2887216" cy="2887216"/>
          </a:xfrm>
        </p:grpSpPr>
        <p:sp>
          <p:nvSpPr>
            <p:cNvPr id="3" name="椭圆 2"/>
            <p:cNvSpPr/>
            <p:nvPr/>
          </p:nvSpPr>
          <p:spPr>
            <a:xfrm>
              <a:off x="1722885" y="3411984"/>
              <a:ext cx="2887216" cy="288721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 name="TextBox 22"/>
            <p:cNvSpPr txBox="1"/>
            <p:nvPr/>
          </p:nvSpPr>
          <p:spPr>
            <a:xfrm>
              <a:off x="2189955" y="4181121"/>
              <a:ext cx="2001962" cy="769441"/>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endParaRPr lang="en-US" altLang="zh-CN" sz="5000" b="1" dirty="0" smtClean="0">
                <a:solidFill>
                  <a:schemeClr val="bg1"/>
                </a:solidFill>
              </a:endParaRPr>
            </a:p>
          </p:txBody>
        </p:sp>
      </p:grpSp>
      <p:grpSp>
        <p:nvGrpSpPr>
          <p:cNvPr id="5" name="组合 4"/>
          <p:cNvGrpSpPr/>
          <p:nvPr/>
        </p:nvGrpSpPr>
        <p:grpSpPr>
          <a:xfrm>
            <a:off x="5053752" y="2102205"/>
            <a:ext cx="6502667" cy="880896"/>
            <a:chOff x="4865067" y="1666776"/>
            <a:chExt cx="6502667" cy="880896"/>
          </a:xfrm>
        </p:grpSpPr>
        <p:sp>
          <p:nvSpPr>
            <p:cNvPr id="6" name="椭圆 5"/>
            <p:cNvSpPr/>
            <p:nvPr/>
          </p:nvSpPr>
          <p:spPr>
            <a:xfrm>
              <a:off x="4865067" y="1666776"/>
              <a:ext cx="576622" cy="5767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solidFill>
                    <a:schemeClr val="bg1"/>
                  </a:solidFill>
                  <a:latin typeface="微软雅黑" panose="020B0503020204020204" pitchFamily="34" charset="-122"/>
                  <a:ea typeface="微软雅黑" panose="020B0503020204020204" pitchFamily="34" charset="-122"/>
                </a:rPr>
                <a:t>1</a:t>
              </a:r>
              <a:endParaRPr lang="zh-CN" altLang="en-US" sz="3000"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5442205" y="1971608"/>
              <a:ext cx="1007039" cy="0"/>
            </a:xfrm>
            <a:prstGeom prst="line">
              <a:avLst/>
            </a:prstGeom>
            <a:ln w="6350">
              <a:solidFill>
                <a:schemeClr val="accent4"/>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8" name="标题 11"/>
            <p:cNvSpPr txBox="1"/>
            <p:nvPr/>
          </p:nvSpPr>
          <p:spPr>
            <a:xfrm>
              <a:off x="6471746" y="1751020"/>
              <a:ext cx="4895988"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000" dirty="0" err="1" smtClean="0">
                  <a:solidFill>
                    <a:schemeClr val="tx1">
                      <a:lumMod val="50000"/>
                      <a:lumOff val="50000"/>
                    </a:schemeClr>
                  </a:solidFill>
                  <a:latin typeface="时尚中黑简体"/>
                  <a:cs typeface="+mn-ea"/>
                </a:rPr>
                <a:t>Grandsoul</a:t>
              </a:r>
              <a:r>
                <a:rPr lang="en-US" altLang="zh-CN" sz="2000" dirty="0" smtClean="0">
                  <a:solidFill>
                    <a:schemeClr val="tx1">
                      <a:lumMod val="50000"/>
                      <a:lumOff val="50000"/>
                    </a:schemeClr>
                  </a:solidFill>
                  <a:latin typeface="时尚中黑简体"/>
                  <a:cs typeface="+mn-ea"/>
                </a:rPr>
                <a:t> </a:t>
              </a:r>
              <a:r>
                <a:rPr lang="zh-CN" altLang="en-US" sz="2000" dirty="0" smtClean="0">
                  <a:solidFill>
                    <a:schemeClr val="tx1">
                      <a:lumMod val="50000"/>
                      <a:lumOff val="50000"/>
                    </a:schemeClr>
                  </a:solidFill>
                  <a:latin typeface="时尚中黑简体"/>
                  <a:cs typeface="+mn-ea"/>
                </a:rPr>
                <a:t>奈良</a:t>
              </a:r>
              <a:r>
                <a:rPr lang="en-US" altLang="zh-CN" sz="2000" dirty="0" smtClean="0">
                  <a:solidFill>
                    <a:schemeClr val="tx1">
                      <a:lumMod val="50000"/>
                      <a:lumOff val="50000"/>
                    </a:schemeClr>
                  </a:solidFill>
                  <a:latin typeface="时尚中黑简体"/>
                  <a:cs typeface="+mn-ea"/>
                </a:rPr>
                <a:t> </a:t>
              </a:r>
              <a:endParaRPr sz="2000" dirty="0">
                <a:solidFill>
                  <a:schemeClr val="tx1">
                    <a:lumMod val="50000"/>
                    <a:lumOff val="50000"/>
                  </a:schemeClr>
                </a:solidFill>
                <a:latin typeface="时尚中黑简体"/>
                <a:cs typeface="+mn-ea"/>
              </a:endParaRPr>
            </a:p>
          </p:txBody>
        </p:sp>
      </p:grpSp>
      <p:grpSp>
        <p:nvGrpSpPr>
          <p:cNvPr id="9" name="组合 8"/>
          <p:cNvGrpSpPr/>
          <p:nvPr/>
        </p:nvGrpSpPr>
        <p:grpSpPr>
          <a:xfrm>
            <a:off x="5053753" y="2822285"/>
            <a:ext cx="6636019" cy="880896"/>
            <a:chOff x="4865068" y="2386856"/>
            <a:chExt cx="6636019" cy="880896"/>
          </a:xfrm>
        </p:grpSpPr>
        <p:sp>
          <p:nvSpPr>
            <p:cNvPr id="10" name="椭圆 9"/>
            <p:cNvSpPr/>
            <p:nvPr/>
          </p:nvSpPr>
          <p:spPr>
            <a:xfrm>
              <a:off x="4865068" y="2386856"/>
              <a:ext cx="576622" cy="5767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solidFill>
                    <a:schemeClr val="bg1"/>
                  </a:solidFill>
                  <a:latin typeface="微软雅黑" panose="020B0503020204020204" pitchFamily="34" charset="-122"/>
                  <a:ea typeface="微软雅黑" panose="020B0503020204020204" pitchFamily="34" charset="-122"/>
                </a:rPr>
                <a:t>2</a:t>
              </a:r>
              <a:endParaRPr lang="zh-CN" altLang="en-US" sz="3000"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5442206" y="2691688"/>
              <a:ext cx="1007039" cy="0"/>
            </a:xfrm>
            <a:prstGeom prst="line">
              <a:avLst/>
            </a:prstGeom>
            <a:ln w="6350">
              <a:solidFill>
                <a:schemeClr val="accent4"/>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2" name="标题 11"/>
            <p:cNvSpPr txBox="1"/>
            <p:nvPr/>
          </p:nvSpPr>
          <p:spPr>
            <a:xfrm>
              <a:off x="6471746" y="2471100"/>
              <a:ext cx="5029341"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dirty="0" smtClean="0">
                  <a:solidFill>
                    <a:schemeClr val="tx1">
                      <a:lumMod val="50000"/>
                      <a:lumOff val="50000"/>
                    </a:schemeClr>
                  </a:solidFill>
                  <a:latin typeface="时尚中黑简体"/>
                  <a:cs typeface="+mn-ea"/>
                </a:rPr>
                <a:t>高清</a:t>
              </a:r>
              <a:r>
                <a:rPr lang="zh-CN" altLang="en-US" sz="2000" dirty="0" smtClean="0">
                  <a:solidFill>
                    <a:schemeClr val="tx1">
                      <a:lumMod val="50000"/>
                      <a:lumOff val="50000"/>
                    </a:schemeClr>
                  </a:solidFill>
                  <a:latin typeface="时尚中黑简体"/>
                  <a:cs typeface="+mn-ea"/>
                </a:rPr>
                <a:t>会 高井医院</a:t>
              </a:r>
              <a:endParaRPr sz="2000" dirty="0">
                <a:solidFill>
                  <a:schemeClr val="tx1">
                    <a:lumMod val="50000"/>
                    <a:lumOff val="50000"/>
                  </a:schemeClr>
                </a:solidFill>
                <a:latin typeface="时尚中黑简体"/>
                <a:cs typeface="+mn-ea"/>
              </a:endParaRPr>
            </a:p>
          </p:txBody>
        </p:sp>
      </p:grpSp>
      <p:grpSp>
        <p:nvGrpSpPr>
          <p:cNvPr id="13" name="组合 12"/>
          <p:cNvGrpSpPr/>
          <p:nvPr/>
        </p:nvGrpSpPr>
        <p:grpSpPr>
          <a:xfrm>
            <a:off x="5053753" y="3559165"/>
            <a:ext cx="6502663" cy="880896"/>
            <a:chOff x="4865068" y="3123736"/>
            <a:chExt cx="6502663" cy="880896"/>
          </a:xfrm>
        </p:grpSpPr>
        <p:sp>
          <p:nvSpPr>
            <p:cNvPr id="14" name="椭圆 13"/>
            <p:cNvSpPr/>
            <p:nvPr/>
          </p:nvSpPr>
          <p:spPr>
            <a:xfrm>
              <a:off x="4865068" y="3123736"/>
              <a:ext cx="576622" cy="5767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bg1"/>
                  </a:solidFill>
                  <a:latin typeface="微软雅黑" panose="020B0503020204020204" pitchFamily="34" charset="-122"/>
                  <a:ea typeface="微软雅黑" panose="020B0503020204020204" pitchFamily="34" charset="-122"/>
                </a:rPr>
                <a:t>3</a:t>
              </a:r>
              <a:endParaRPr lang="zh-CN" altLang="en-US" sz="3000" dirty="0">
                <a:solidFill>
                  <a:schemeClr val="bg1"/>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5442206" y="3428568"/>
              <a:ext cx="1007039" cy="0"/>
            </a:xfrm>
            <a:prstGeom prst="line">
              <a:avLst/>
            </a:prstGeom>
            <a:ln w="6350">
              <a:solidFill>
                <a:schemeClr val="accent4"/>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6" name="标题 11"/>
            <p:cNvSpPr txBox="1"/>
            <p:nvPr/>
          </p:nvSpPr>
          <p:spPr>
            <a:xfrm>
              <a:off x="6471746" y="3207980"/>
              <a:ext cx="4895985"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dirty="0" smtClean="0">
                  <a:solidFill>
                    <a:schemeClr val="tx1">
                      <a:lumMod val="50000"/>
                      <a:lumOff val="50000"/>
                    </a:schemeClr>
                  </a:solidFill>
                  <a:latin typeface="时尚中黑简体"/>
                  <a:cs typeface="+mn-ea"/>
                </a:rPr>
                <a:t>藤</a:t>
              </a:r>
              <a:r>
                <a:rPr lang="zh-CN" altLang="en-US" sz="2000" dirty="0" smtClean="0">
                  <a:solidFill>
                    <a:schemeClr val="tx1">
                      <a:lumMod val="50000"/>
                      <a:lumOff val="50000"/>
                    </a:schemeClr>
                  </a:solidFill>
                  <a:latin typeface="时尚中黑简体"/>
                  <a:cs typeface="+mn-ea"/>
                </a:rPr>
                <a:t>田医科大学病院</a:t>
              </a:r>
              <a:endParaRPr sz="2000" dirty="0">
                <a:solidFill>
                  <a:schemeClr val="tx1">
                    <a:lumMod val="50000"/>
                    <a:lumOff val="50000"/>
                  </a:schemeClr>
                </a:solidFill>
                <a:latin typeface="时尚中黑简体"/>
                <a:cs typeface="+mn-ea"/>
              </a:endParaRPr>
            </a:p>
          </p:txBody>
        </p:sp>
      </p:grpSp>
      <p:grpSp>
        <p:nvGrpSpPr>
          <p:cNvPr id="17" name="组合 16"/>
          <p:cNvGrpSpPr/>
          <p:nvPr/>
        </p:nvGrpSpPr>
        <p:grpSpPr>
          <a:xfrm>
            <a:off x="5053754" y="4279245"/>
            <a:ext cx="6502663" cy="880896"/>
            <a:chOff x="4865069" y="3843816"/>
            <a:chExt cx="6502663" cy="880896"/>
          </a:xfrm>
        </p:grpSpPr>
        <p:sp>
          <p:nvSpPr>
            <p:cNvPr id="18" name="椭圆 17"/>
            <p:cNvSpPr/>
            <p:nvPr/>
          </p:nvSpPr>
          <p:spPr>
            <a:xfrm>
              <a:off x="4865069" y="3843816"/>
              <a:ext cx="576622" cy="5767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bg1"/>
                  </a:solidFill>
                  <a:latin typeface="微软雅黑" panose="020B0503020204020204" pitchFamily="34" charset="-122"/>
                  <a:ea typeface="微软雅黑" panose="020B0503020204020204" pitchFamily="34" charset="-122"/>
                </a:rPr>
                <a:t>4</a:t>
              </a:r>
              <a:endParaRPr lang="zh-CN" altLang="en-US" sz="3000" dirty="0">
                <a:solidFill>
                  <a:schemeClr val="bg1"/>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5442207" y="4148648"/>
              <a:ext cx="1007039" cy="0"/>
            </a:xfrm>
            <a:prstGeom prst="line">
              <a:avLst/>
            </a:prstGeom>
            <a:ln w="6350">
              <a:solidFill>
                <a:schemeClr val="accent4"/>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0" name="标题 11"/>
            <p:cNvSpPr txBox="1"/>
            <p:nvPr/>
          </p:nvSpPr>
          <p:spPr>
            <a:xfrm>
              <a:off x="6471747" y="3928060"/>
              <a:ext cx="4895985"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dirty="0" smtClean="0">
                  <a:solidFill>
                    <a:schemeClr val="tx1">
                      <a:lumMod val="50000"/>
                      <a:lumOff val="50000"/>
                    </a:schemeClr>
                  </a:solidFill>
                  <a:latin typeface="时尚中黑简体"/>
                  <a:cs typeface="+mn-ea"/>
                </a:rPr>
                <a:t>综合南东北病院集团</a:t>
              </a:r>
              <a:endParaRPr sz="2000" dirty="0">
                <a:solidFill>
                  <a:schemeClr val="tx1">
                    <a:lumMod val="50000"/>
                    <a:lumOff val="50000"/>
                  </a:schemeClr>
                </a:solidFill>
                <a:latin typeface="时尚中黑简体"/>
                <a:cs typeface="+mn-ea"/>
              </a:endParaRPr>
            </a:p>
          </p:txBody>
        </p:sp>
      </p:grpSp>
      <p:grpSp>
        <p:nvGrpSpPr>
          <p:cNvPr id="21" name="组合 20"/>
          <p:cNvGrpSpPr/>
          <p:nvPr/>
        </p:nvGrpSpPr>
        <p:grpSpPr>
          <a:xfrm>
            <a:off x="5053753" y="4999325"/>
            <a:ext cx="6407419" cy="880896"/>
            <a:chOff x="4865068" y="4563896"/>
            <a:chExt cx="6407419" cy="880896"/>
          </a:xfrm>
        </p:grpSpPr>
        <p:sp>
          <p:nvSpPr>
            <p:cNvPr id="22" name="椭圆 21"/>
            <p:cNvSpPr/>
            <p:nvPr/>
          </p:nvSpPr>
          <p:spPr>
            <a:xfrm>
              <a:off x="4865068" y="4563896"/>
              <a:ext cx="576622" cy="5767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bg1"/>
                  </a:solidFill>
                  <a:latin typeface="微软雅黑" panose="020B0503020204020204" pitchFamily="34" charset="-122"/>
                  <a:ea typeface="微软雅黑" panose="020B0503020204020204" pitchFamily="34" charset="-122"/>
                </a:rPr>
                <a:t>5</a:t>
              </a:r>
              <a:endParaRPr lang="zh-CN" altLang="en-US" sz="3000" dirty="0">
                <a:solidFill>
                  <a:schemeClr val="bg1"/>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5442206" y="4868728"/>
              <a:ext cx="1007039" cy="0"/>
            </a:xfrm>
            <a:prstGeom prst="line">
              <a:avLst/>
            </a:prstGeom>
            <a:ln w="6350">
              <a:solidFill>
                <a:schemeClr val="accent4"/>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4" name="标题 11"/>
            <p:cNvSpPr txBox="1"/>
            <p:nvPr/>
          </p:nvSpPr>
          <p:spPr>
            <a:xfrm>
              <a:off x="6471746" y="4648140"/>
              <a:ext cx="4800741"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dirty="0" smtClean="0">
                  <a:solidFill>
                    <a:schemeClr val="tx1">
                      <a:lumMod val="50000"/>
                      <a:lumOff val="50000"/>
                    </a:schemeClr>
                  </a:solidFill>
                  <a:latin typeface="时尚中黑简体"/>
                  <a:cs typeface="+mn-ea"/>
                </a:rPr>
                <a:t>医疗</a:t>
              </a:r>
              <a:r>
                <a:rPr lang="zh-CN" altLang="en-US" sz="2000" dirty="0" smtClean="0">
                  <a:solidFill>
                    <a:schemeClr val="tx1">
                      <a:lumMod val="50000"/>
                      <a:lumOff val="50000"/>
                    </a:schemeClr>
                  </a:solidFill>
                  <a:latin typeface="时尚中黑简体"/>
                  <a:cs typeface="+mn-ea"/>
                </a:rPr>
                <a:t>法人龙志会 </a:t>
              </a:r>
              <a:r>
                <a:rPr lang="en-US" altLang="zh-CN" sz="2000" dirty="0" smtClean="0">
                  <a:solidFill>
                    <a:schemeClr val="tx1">
                      <a:lumMod val="50000"/>
                      <a:lumOff val="50000"/>
                    </a:schemeClr>
                  </a:solidFill>
                  <a:latin typeface="时尚中黑简体"/>
                  <a:cs typeface="+mn-ea"/>
                </a:rPr>
                <a:t>IGT</a:t>
              </a:r>
              <a:endParaRPr sz="2000" dirty="0">
                <a:solidFill>
                  <a:schemeClr val="tx1">
                    <a:lumMod val="50000"/>
                    <a:lumOff val="50000"/>
                  </a:schemeClr>
                </a:solidFill>
                <a:latin typeface="时尚中黑简体"/>
                <a:cs typeface="+mn-ea"/>
              </a:endParaRPr>
            </a:p>
          </p:txBody>
        </p:sp>
      </p:grpSp>
      <p:grpSp>
        <p:nvGrpSpPr>
          <p:cNvPr id="25" name="组合 24"/>
          <p:cNvGrpSpPr/>
          <p:nvPr/>
        </p:nvGrpSpPr>
        <p:grpSpPr>
          <a:xfrm>
            <a:off x="5053754" y="5719405"/>
            <a:ext cx="6636019" cy="880896"/>
            <a:chOff x="4865069" y="5283976"/>
            <a:chExt cx="6636019" cy="880896"/>
          </a:xfrm>
        </p:grpSpPr>
        <p:sp>
          <p:nvSpPr>
            <p:cNvPr id="26" name="椭圆 25"/>
            <p:cNvSpPr/>
            <p:nvPr/>
          </p:nvSpPr>
          <p:spPr>
            <a:xfrm>
              <a:off x="4865069" y="5283976"/>
              <a:ext cx="576622" cy="5767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bg1"/>
                  </a:solidFill>
                  <a:latin typeface="微软雅黑" panose="020B0503020204020204" pitchFamily="34" charset="-122"/>
                  <a:ea typeface="微软雅黑" panose="020B0503020204020204" pitchFamily="34" charset="-122"/>
                </a:rPr>
                <a:t>6</a:t>
              </a:r>
              <a:endParaRPr lang="zh-CN" altLang="en-US" sz="3000" dirty="0">
                <a:solidFill>
                  <a:schemeClr val="bg1"/>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5442207" y="5588808"/>
              <a:ext cx="1007039" cy="0"/>
            </a:xfrm>
            <a:prstGeom prst="line">
              <a:avLst/>
            </a:prstGeom>
            <a:ln w="6350">
              <a:solidFill>
                <a:schemeClr val="accent4"/>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8" name="标题 11"/>
            <p:cNvSpPr txBox="1"/>
            <p:nvPr/>
          </p:nvSpPr>
          <p:spPr>
            <a:xfrm>
              <a:off x="6471748" y="5368220"/>
              <a:ext cx="502934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dirty="0" smtClean="0">
                  <a:solidFill>
                    <a:schemeClr val="tx1">
                      <a:lumMod val="50000"/>
                      <a:lumOff val="50000"/>
                    </a:schemeClr>
                  </a:solidFill>
                  <a:latin typeface="时尚中黑简体"/>
                  <a:cs typeface="+mn-ea"/>
                </a:rPr>
                <a:t>体检机构精选</a:t>
              </a:r>
              <a:endParaRPr sz="2000" dirty="0">
                <a:solidFill>
                  <a:schemeClr val="tx1">
                    <a:lumMod val="50000"/>
                    <a:lumOff val="50000"/>
                  </a:schemeClr>
                </a:solidFill>
                <a:latin typeface="时尚中黑简体"/>
                <a:cs typeface="+mn-ea"/>
              </a:endParaRPr>
            </a:p>
          </p:txBody>
        </p:sp>
      </p:grpSp>
      <p:grpSp>
        <p:nvGrpSpPr>
          <p:cNvPr id="29" name="组合 28"/>
          <p:cNvGrpSpPr/>
          <p:nvPr/>
        </p:nvGrpSpPr>
        <p:grpSpPr>
          <a:xfrm>
            <a:off x="2005204" y="2010229"/>
            <a:ext cx="2064949" cy="2064949"/>
            <a:chOff x="1912739" y="1522760"/>
            <a:chExt cx="2485289" cy="2485289"/>
          </a:xfrm>
        </p:grpSpPr>
        <p:sp>
          <p:nvSpPr>
            <p:cNvPr id="30" name="椭圆 29"/>
            <p:cNvSpPr/>
            <p:nvPr/>
          </p:nvSpPr>
          <p:spPr>
            <a:xfrm>
              <a:off x="1912739" y="1522760"/>
              <a:ext cx="2485289" cy="2485289"/>
            </a:xfrm>
            <a:prstGeom prst="ellipse">
              <a:avLst/>
            </a:prstGeom>
            <a:solidFill>
              <a:srgbClr val="01AAA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F0"/>
                </a:solidFill>
                <a:latin typeface="微软雅黑" panose="020B0503020204020204" pitchFamily="34" charset="-122"/>
                <a:ea typeface="微软雅黑" panose="020B0503020204020204" pitchFamily="34" charset="-122"/>
              </a:endParaRPr>
            </a:p>
          </p:txBody>
        </p:sp>
        <p:pic>
          <p:nvPicPr>
            <p:cNvPr id="31" name="图片 30"/>
            <p:cNvPicPr>
              <a:picLocks noChangeAspect="1"/>
            </p:cNvPicPr>
            <p:nvPr/>
          </p:nvPicPr>
          <p:blipFill>
            <a:blip r:embed="rId2" cstate="print">
              <a:biLevel thresh="25000"/>
              <a:extLst>
                <a:ext uri="{28A0092B-C50C-407E-A947-70E740481C1C}">
                  <a14:useLocalDpi xmlns="" xmlns:a14="http://schemas.microsoft.com/office/drawing/2010/main" val="0"/>
                </a:ext>
              </a:extLst>
            </a:blip>
            <a:stretch>
              <a:fillRect/>
            </a:stretch>
          </p:blipFill>
          <p:spPr>
            <a:xfrm>
              <a:off x="2342405" y="1824096"/>
              <a:ext cx="1662573" cy="1662573"/>
            </a:xfrm>
            <a:prstGeom prst="rect">
              <a:avLst/>
            </a:prstGeom>
          </p:spPr>
        </p:pic>
      </p:grpSp>
      <p:sp>
        <p:nvSpPr>
          <p:cNvPr id="32"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精选特色医疗机构简介</a:t>
            </a:r>
            <a:endParaRPr lang="zh-CN" altLang="en-US" dirty="0"/>
          </a:p>
        </p:txBody>
      </p:sp>
      <p:pic>
        <p:nvPicPr>
          <p:cNvPr id="34" name="图片 33" descr="4c7d1e529f5bc22670a7bb7d563a135.jpg"/>
          <p:cNvPicPr>
            <a:picLocks noChangeAspect="1"/>
          </p:cNvPicPr>
          <p:nvPr/>
        </p:nvPicPr>
        <p:blipFill>
          <a:blip r:embed="rId3" cstate="print"/>
          <a:stretch>
            <a:fillRect/>
          </a:stretch>
        </p:blipFill>
        <p:spPr>
          <a:xfrm>
            <a:off x="150019" y="0"/>
            <a:ext cx="751730" cy="75173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300" advClick="0" advTm="0">
        <p14:pa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53" presetClass="entr" presetSubtype="16" fill="hold" nodeType="withEffect">
                                  <p:stCondLst>
                                    <p:cond delay="50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fltVal val="0"/>
                                          </p:val>
                                        </p:tav>
                                        <p:tav tm="100000">
                                          <p:val>
                                            <p:strVal val="#ppt_w"/>
                                          </p:val>
                                        </p:tav>
                                      </p:tavLst>
                                    </p:anim>
                                    <p:anim calcmode="lin" valueType="num">
                                      <p:cBhvr>
                                        <p:cTn id="11" dur="1000" fill="hold"/>
                                        <p:tgtEl>
                                          <p:spTgt spid="29"/>
                                        </p:tgtEl>
                                        <p:attrNameLst>
                                          <p:attrName>ppt_h</p:attrName>
                                        </p:attrNameLst>
                                      </p:cBhvr>
                                      <p:tavLst>
                                        <p:tav tm="0">
                                          <p:val>
                                            <p:fltVal val="0"/>
                                          </p:val>
                                        </p:tav>
                                        <p:tav tm="100000">
                                          <p:val>
                                            <p:strVal val="#ppt_h"/>
                                          </p:val>
                                        </p:tav>
                                      </p:tavLst>
                                    </p:anim>
                                    <p:animEffect transition="in" filter="fade">
                                      <p:cBhvr>
                                        <p:cTn id="12" dur="1000"/>
                                        <p:tgtEl>
                                          <p:spTgt spid="29"/>
                                        </p:tgtEl>
                                      </p:cBhvr>
                                    </p:animEffect>
                                  </p:childTnLst>
                                </p:cTn>
                              </p:par>
                              <p:par>
                                <p:cTn id="13" presetID="8" presetClass="emph" presetSubtype="0" fill="hold" nodeType="withEffect">
                                  <p:stCondLst>
                                    <p:cond delay="500"/>
                                  </p:stCondLst>
                                  <p:childTnLst>
                                    <p:animRot by="21600000">
                                      <p:cBhvr>
                                        <p:cTn id="14" dur="1000" fill="hold"/>
                                        <p:tgtEl>
                                          <p:spTgt spid="29"/>
                                        </p:tgtEl>
                                        <p:attrNameLst>
                                          <p:attrName>r</p:attrName>
                                        </p:attrNameLst>
                                      </p:cBhvr>
                                    </p:animRot>
                                  </p:childTnLst>
                                </p:cTn>
                              </p:par>
                              <p:par>
                                <p:cTn id="15" presetID="53" presetClass="entr" presetSubtype="16"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Effect transition="in" filter="fade">
                                      <p:cBhvr>
                                        <p:cTn id="19" dur="1000"/>
                                        <p:tgtEl>
                                          <p:spTgt spid="2"/>
                                        </p:tgtEl>
                                      </p:cBhvr>
                                    </p:animEffect>
                                  </p:childTnLst>
                                </p:cTn>
                              </p:par>
                              <p:par>
                                <p:cTn id="20" presetID="2" presetClass="entr" presetSubtype="2" fill="hold" nodeType="withEffect">
                                  <p:stCondLst>
                                    <p:cond delay="15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700" fill="hold"/>
                                        <p:tgtEl>
                                          <p:spTgt spid="5"/>
                                        </p:tgtEl>
                                        <p:attrNameLst>
                                          <p:attrName>ppt_x</p:attrName>
                                        </p:attrNameLst>
                                      </p:cBhvr>
                                      <p:tavLst>
                                        <p:tav tm="0">
                                          <p:val>
                                            <p:strVal val="1+#ppt_w/2"/>
                                          </p:val>
                                        </p:tav>
                                        <p:tav tm="100000">
                                          <p:val>
                                            <p:strVal val="#ppt_x"/>
                                          </p:val>
                                        </p:tav>
                                      </p:tavLst>
                                    </p:anim>
                                    <p:anim calcmode="lin" valueType="num">
                                      <p:cBhvr additive="base">
                                        <p:cTn id="23" dur="700" fill="hold"/>
                                        <p:tgtEl>
                                          <p:spTgt spid="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20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700" fill="hold"/>
                                        <p:tgtEl>
                                          <p:spTgt spid="9"/>
                                        </p:tgtEl>
                                        <p:attrNameLst>
                                          <p:attrName>ppt_x</p:attrName>
                                        </p:attrNameLst>
                                      </p:cBhvr>
                                      <p:tavLst>
                                        <p:tav tm="0">
                                          <p:val>
                                            <p:strVal val="1+#ppt_w/2"/>
                                          </p:val>
                                        </p:tav>
                                        <p:tav tm="100000">
                                          <p:val>
                                            <p:strVal val="#ppt_x"/>
                                          </p:val>
                                        </p:tav>
                                      </p:tavLst>
                                    </p:anim>
                                    <p:anim calcmode="lin" valueType="num">
                                      <p:cBhvr additive="base">
                                        <p:cTn id="27" dur="70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00" fill="hold"/>
                                        <p:tgtEl>
                                          <p:spTgt spid="13"/>
                                        </p:tgtEl>
                                        <p:attrNameLst>
                                          <p:attrName>ppt_x</p:attrName>
                                        </p:attrNameLst>
                                      </p:cBhvr>
                                      <p:tavLst>
                                        <p:tav tm="0">
                                          <p:val>
                                            <p:strVal val="1+#ppt_w/2"/>
                                          </p:val>
                                        </p:tav>
                                        <p:tav tm="100000">
                                          <p:val>
                                            <p:strVal val="#ppt_x"/>
                                          </p:val>
                                        </p:tav>
                                      </p:tavLst>
                                    </p:anim>
                                    <p:anim calcmode="lin" valueType="num">
                                      <p:cBhvr additive="base">
                                        <p:cTn id="31" dur="70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300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700" fill="hold"/>
                                        <p:tgtEl>
                                          <p:spTgt spid="17"/>
                                        </p:tgtEl>
                                        <p:attrNameLst>
                                          <p:attrName>ppt_x</p:attrName>
                                        </p:attrNameLst>
                                      </p:cBhvr>
                                      <p:tavLst>
                                        <p:tav tm="0">
                                          <p:val>
                                            <p:strVal val="1+#ppt_w/2"/>
                                          </p:val>
                                        </p:tav>
                                        <p:tav tm="100000">
                                          <p:val>
                                            <p:strVal val="#ppt_x"/>
                                          </p:val>
                                        </p:tav>
                                      </p:tavLst>
                                    </p:anim>
                                    <p:anim calcmode="lin" valueType="num">
                                      <p:cBhvr additive="base">
                                        <p:cTn id="35" dur="700" fill="hold"/>
                                        <p:tgtEl>
                                          <p:spTgt spid="17"/>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35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700" fill="hold"/>
                                        <p:tgtEl>
                                          <p:spTgt spid="21"/>
                                        </p:tgtEl>
                                        <p:attrNameLst>
                                          <p:attrName>ppt_x</p:attrName>
                                        </p:attrNameLst>
                                      </p:cBhvr>
                                      <p:tavLst>
                                        <p:tav tm="0">
                                          <p:val>
                                            <p:strVal val="1+#ppt_w/2"/>
                                          </p:val>
                                        </p:tav>
                                        <p:tav tm="100000">
                                          <p:val>
                                            <p:strVal val="#ppt_x"/>
                                          </p:val>
                                        </p:tav>
                                      </p:tavLst>
                                    </p:anim>
                                    <p:anim calcmode="lin" valueType="num">
                                      <p:cBhvr additive="base">
                                        <p:cTn id="39" dur="700" fill="hold"/>
                                        <p:tgtEl>
                                          <p:spTgt spid="21"/>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400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700" fill="hold"/>
                                        <p:tgtEl>
                                          <p:spTgt spid="25"/>
                                        </p:tgtEl>
                                        <p:attrNameLst>
                                          <p:attrName>ppt_x</p:attrName>
                                        </p:attrNameLst>
                                      </p:cBhvr>
                                      <p:tavLst>
                                        <p:tav tm="0">
                                          <p:val>
                                            <p:strVal val="1+#ppt_w/2"/>
                                          </p:val>
                                        </p:tav>
                                        <p:tav tm="100000">
                                          <p:val>
                                            <p:strVal val="#ppt_x"/>
                                          </p:val>
                                        </p:tav>
                                      </p:tavLst>
                                    </p:anim>
                                    <p:anim calcmode="lin" valueType="num">
                                      <p:cBhvr additive="base">
                                        <p:cTn id="43" dur="700" fill="hold"/>
                                        <p:tgtEl>
                                          <p:spTgt spid="25"/>
                                        </p:tgtEl>
                                        <p:attrNameLst>
                                          <p:attrName>ppt_y</p:attrName>
                                        </p:attrNameLst>
                                      </p:cBhvr>
                                      <p:tavLst>
                                        <p:tav tm="0">
                                          <p:val>
                                            <p:strVal val="#ppt_y"/>
                                          </p:val>
                                        </p:tav>
                                        <p:tav tm="100000">
                                          <p:val>
                                            <p:strVal val="#ppt_y"/>
                                          </p:val>
                                        </p:tav>
                                      </p:tavLst>
                                    </p:anim>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8401050" y="4563749"/>
            <a:ext cx="3530974" cy="2833580"/>
            <a:chOff x="8401050" y="4563749"/>
            <a:chExt cx="3530974" cy="2833580"/>
          </a:xfrm>
        </p:grpSpPr>
        <p:sp>
          <p:nvSpPr>
            <p:cNvPr id="16" name="文本框 15"/>
            <p:cNvSpPr txBox="1"/>
            <p:nvPr/>
          </p:nvSpPr>
          <p:spPr>
            <a:xfrm>
              <a:off x="8460411" y="5652060"/>
              <a:ext cx="3471613" cy="707886"/>
            </a:xfrm>
            <a:prstGeom prst="rect">
              <a:avLst/>
            </a:prstGeom>
            <a:noFill/>
          </p:spPr>
          <p:txBody>
            <a:bodyPr wrap="square" rtlCol="0">
              <a:spAutoFit/>
            </a:bodyPr>
            <a:lstStyle/>
            <a:p>
              <a:pPr algn="ctr"/>
              <a:r>
                <a:rPr lang="zh-CN" altLang="en-US" b="1" dirty="0" smtClean="0">
                  <a:solidFill>
                    <a:schemeClr val="accent4"/>
                  </a:solidFill>
                  <a:latin typeface="微软雅黑" panose="020B0503020204020204" pitchFamily="34" charset="-122"/>
                  <a:ea typeface="微软雅黑" panose="020B0503020204020204" pitchFamily="34" charset="-122"/>
                </a:rPr>
                <a:t>截止</a:t>
              </a:r>
              <a:r>
                <a:rPr lang="en-US" altLang="zh-CN" b="1" dirty="0" smtClean="0">
                  <a:solidFill>
                    <a:schemeClr val="accent4"/>
                  </a:solidFill>
                  <a:latin typeface="微软雅黑" panose="020B0503020204020204" pitchFamily="34" charset="-122"/>
                  <a:ea typeface="微软雅黑" panose="020B0503020204020204" pitchFamily="34" charset="-122"/>
                </a:rPr>
                <a:t>2015</a:t>
              </a:r>
              <a:r>
                <a:rPr lang="zh-CN" altLang="en-US" b="1" dirty="0" smtClean="0">
                  <a:solidFill>
                    <a:schemeClr val="accent4"/>
                  </a:solidFill>
                  <a:latin typeface="微软雅黑" panose="020B0503020204020204" pitchFamily="34" charset="-122"/>
                  <a:ea typeface="微软雅黑" panose="020B0503020204020204" pitchFamily="34" charset="-122"/>
                </a:rPr>
                <a:t>年（</a:t>
              </a:r>
              <a:r>
                <a:rPr lang="en-US" altLang="zh-CN" b="1" dirty="0" smtClean="0">
                  <a:solidFill>
                    <a:schemeClr val="accent4"/>
                  </a:solidFill>
                  <a:latin typeface="微软雅黑" panose="020B0503020204020204" pitchFamily="34" charset="-122"/>
                  <a:ea typeface="微软雅黑" panose="020B0503020204020204" pitchFamily="34" charset="-122"/>
                </a:rPr>
                <a:t>735</a:t>
              </a:r>
              <a:r>
                <a:rPr lang="zh-CN" altLang="en-US" b="1" dirty="0" smtClean="0">
                  <a:solidFill>
                    <a:schemeClr val="accent4"/>
                  </a:solidFill>
                  <a:latin typeface="微软雅黑" panose="020B0503020204020204" pitchFamily="34" charset="-122"/>
                  <a:ea typeface="微软雅黑" panose="020B0503020204020204" pitchFamily="34" charset="-122"/>
                </a:rPr>
                <a:t>名患者）治疗效果</a:t>
              </a:r>
              <a:endParaRPr lang="zh-CN" altLang="en-US" b="1" dirty="0" smtClean="0">
                <a:solidFill>
                  <a:schemeClr val="accent4"/>
                </a:solidFill>
                <a:latin typeface="微软雅黑" panose="020B0503020204020204" pitchFamily="34" charset="-122"/>
                <a:ea typeface="微软雅黑" panose="020B0503020204020204" pitchFamily="34" charset="-122"/>
              </a:endParaRPr>
            </a:p>
          </p:txBody>
        </p:sp>
        <p:sp>
          <p:nvSpPr>
            <p:cNvPr id="17" name="矩形 16"/>
            <p:cNvSpPr/>
            <p:nvPr/>
          </p:nvSpPr>
          <p:spPr>
            <a:xfrm>
              <a:off x="8430637" y="6381666"/>
              <a:ext cx="3115826" cy="1015663"/>
            </a:xfrm>
            <a:prstGeom prst="rect">
              <a:avLst/>
            </a:prstGeom>
          </p:spPr>
          <p:txBody>
            <a:bodyPr wrap="square">
              <a:spAutoFit/>
            </a:bodyPr>
            <a:lstStyle/>
            <a:p>
              <a:r>
                <a:rPr lang="zh-CN" altLang="en-US" sz="1200" dirty="0" smtClean="0">
                  <a:latin typeface="微软雅黑" pitchFamily="34" charset="-122"/>
                  <a:ea typeface="微软雅黑" pitchFamily="34" charset="-122"/>
                </a:rPr>
                <a:t>  在日本，结束适用保险的治疗方法（手术、放射线照射、抗癌剂）后，因为再没有其他的治疗方法而来我院治疗的情况较多，如果从早期发现时开始就接受此治疗方法的话，能够预测到提高此疗法的有效性。</a:t>
              </a:r>
              <a:endParaRPr lang="ja-JP" altLang="en-US" sz="1200" dirty="0" smtClean="0">
                <a:latin typeface="微软雅黑" pitchFamily="34" charset="-122"/>
                <a:ea typeface="微软雅黑" pitchFamily="34" charset="-122"/>
              </a:endParaRPr>
            </a:p>
          </p:txBody>
        </p:sp>
        <p:cxnSp>
          <p:nvCxnSpPr>
            <p:cNvPr id="18" name="直接连接符 17"/>
            <p:cNvCxnSpPr/>
            <p:nvPr/>
          </p:nvCxnSpPr>
          <p:spPr>
            <a:xfrm>
              <a:off x="840105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556928" y="4563749"/>
              <a:ext cx="863245" cy="822599"/>
            </a:xfrm>
            <a:prstGeom prst="rect">
              <a:avLst/>
            </a:prstGeom>
          </p:spPr>
        </p:pic>
      </p:grpSp>
      <p:grpSp>
        <p:nvGrpSpPr>
          <p:cNvPr id="24" name="组合 23"/>
          <p:cNvGrpSpPr/>
          <p:nvPr/>
        </p:nvGrpSpPr>
        <p:grpSpPr>
          <a:xfrm>
            <a:off x="585664" y="4508501"/>
            <a:ext cx="3416321" cy="2334830"/>
            <a:chOff x="585664" y="4508501"/>
            <a:chExt cx="3416321" cy="2334830"/>
          </a:xfrm>
        </p:grpSpPr>
        <p:sp>
          <p:nvSpPr>
            <p:cNvPr id="4" name="文本框 3"/>
            <p:cNvSpPr txBox="1"/>
            <p:nvPr/>
          </p:nvSpPr>
          <p:spPr>
            <a:xfrm>
              <a:off x="585664" y="5661025"/>
              <a:ext cx="3416321" cy="523220"/>
            </a:xfrm>
            <a:prstGeom prst="rect">
              <a:avLst/>
            </a:prstGeom>
            <a:noFill/>
          </p:spPr>
          <p:txBody>
            <a:bodyPr wrap="none" rtlCol="0">
              <a:spAutoFit/>
            </a:bodyPr>
            <a:lstStyle/>
            <a:p>
              <a:pPr algn="ctr"/>
              <a:r>
                <a:rPr lang="zh-CN" altLang="en-US" sz="2800" b="1" dirty="0" smtClean="0">
                  <a:solidFill>
                    <a:schemeClr val="accent4"/>
                  </a:solidFill>
                  <a:latin typeface="微软雅黑" panose="020B0503020204020204" pitchFamily="34" charset="-122"/>
                  <a:ea typeface="微软雅黑" panose="020B0503020204020204" pitchFamily="34" charset="-122"/>
                </a:rPr>
                <a:t>特色：</a:t>
              </a:r>
              <a:r>
                <a:rPr lang="zh-CN" altLang="en-US" sz="2800" b="1" dirty="0" smtClean="0">
                  <a:solidFill>
                    <a:srgbClr val="FF0000"/>
                  </a:solidFill>
                  <a:latin typeface="微软雅黑" panose="020B0503020204020204" pitchFamily="34" charset="-122"/>
                  <a:ea typeface="微软雅黑" panose="020B0503020204020204" pitchFamily="34" charset="-122"/>
                </a:rPr>
                <a:t>免疫细胞</a:t>
              </a:r>
              <a:r>
                <a:rPr lang="zh-CN" altLang="en-US" sz="2800" b="1" dirty="0" smtClean="0">
                  <a:solidFill>
                    <a:srgbClr val="FF0000"/>
                  </a:solidFill>
                  <a:latin typeface="微软雅黑" panose="020B0503020204020204" pitchFamily="34" charset="-122"/>
                  <a:ea typeface="微软雅黑" panose="020B0503020204020204" pitchFamily="34" charset="-122"/>
                </a:rPr>
                <a:t>治疗</a:t>
              </a:r>
              <a:endParaRPr lang="zh-CN" altLang="en-US" sz="2800" b="1" dirty="0" smtClean="0">
                <a:solidFill>
                  <a:srgbClr val="FF0000"/>
                </a:solidFill>
                <a:latin typeface="微软雅黑" panose="020B0503020204020204" pitchFamily="34" charset="-122"/>
                <a:ea typeface="微软雅黑" panose="020B0503020204020204" pitchFamily="34" charset="-122"/>
              </a:endParaRPr>
            </a:p>
          </p:txBody>
        </p:sp>
        <p:sp>
          <p:nvSpPr>
            <p:cNvPr id="5" name="矩形 4"/>
            <p:cNvSpPr/>
            <p:nvPr/>
          </p:nvSpPr>
          <p:spPr>
            <a:xfrm>
              <a:off x="645537" y="6381666"/>
              <a:ext cx="3115826" cy="461665"/>
            </a:xfrm>
            <a:prstGeom prst="rect">
              <a:avLst/>
            </a:prstGeom>
          </p:spPr>
          <p:txBody>
            <a:bodyPr wrap="square">
              <a:spAutoFit/>
            </a:bodyPr>
            <a:lstStyle/>
            <a:p>
              <a:r>
                <a:rPr lang="zh-CN" altLang="en-US" sz="1200" b="1" dirty="0" smtClean="0">
                  <a:solidFill>
                    <a:schemeClr val="tx1">
                      <a:lumMod val="50000"/>
                      <a:lumOff val="50000"/>
                    </a:schemeClr>
                  </a:solidFill>
                  <a:latin typeface="时尚中黑简体"/>
                  <a:cs typeface="+mn-ea"/>
                </a:rPr>
                <a:t> </a:t>
              </a:r>
              <a:r>
                <a:rPr lang="zh-CN" altLang="en-US" sz="1200" b="1" dirty="0" smtClean="0">
                  <a:solidFill>
                    <a:schemeClr val="tx1">
                      <a:lumMod val="50000"/>
                      <a:lumOff val="50000"/>
                    </a:schemeClr>
                  </a:solidFill>
                  <a:latin typeface="时尚中黑简体"/>
                  <a:cs typeface="+mn-ea"/>
                </a:rPr>
                <a:t>   </a:t>
              </a:r>
              <a:r>
                <a:rPr lang="zh-CN" altLang="en-US" sz="1200" b="1" dirty="0" smtClean="0">
                  <a:solidFill>
                    <a:schemeClr val="tx1">
                      <a:lumMod val="50000"/>
                      <a:lumOff val="50000"/>
                    </a:schemeClr>
                  </a:solidFill>
                  <a:latin typeface="时尚中黑简体"/>
                  <a:cs typeface="+mn-ea"/>
                </a:rPr>
                <a:t>通过增加免疫细胞的数量来控制癌细胞增长速度的最新且无副作用的癌症治疗方法。</a:t>
              </a:r>
              <a:endParaRPr sz="1200" b="1" dirty="0">
                <a:solidFill>
                  <a:schemeClr val="tx1">
                    <a:lumMod val="50000"/>
                    <a:lumOff val="50000"/>
                  </a:schemeClr>
                </a:solidFill>
                <a:latin typeface="时尚中黑简体"/>
                <a:cs typeface="+mn-ea"/>
              </a:endParaRPr>
            </a:p>
          </p:txBody>
        </p:sp>
        <p:cxnSp>
          <p:nvCxnSpPr>
            <p:cNvPr id="7" name="直接连接符 6"/>
            <p:cNvCxnSpPr/>
            <p:nvPr/>
          </p:nvCxnSpPr>
          <p:spPr>
            <a:xfrm>
              <a:off x="61595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736903" y="4508501"/>
              <a:ext cx="933094" cy="933094"/>
            </a:xfrm>
            <a:prstGeom prst="rect">
              <a:avLst/>
            </a:prstGeom>
          </p:spPr>
        </p:pic>
      </p:grpSp>
      <p:grpSp>
        <p:nvGrpSpPr>
          <p:cNvPr id="25" name="组合 24"/>
          <p:cNvGrpSpPr/>
          <p:nvPr/>
        </p:nvGrpSpPr>
        <p:grpSpPr>
          <a:xfrm>
            <a:off x="4508500" y="4651229"/>
            <a:ext cx="3175000" cy="2192102"/>
            <a:chOff x="4508500" y="4651229"/>
            <a:chExt cx="3175000" cy="2192102"/>
          </a:xfrm>
        </p:grpSpPr>
        <p:sp>
          <p:nvSpPr>
            <p:cNvPr id="11" name="文本框 10"/>
            <p:cNvSpPr txBox="1"/>
            <p:nvPr/>
          </p:nvSpPr>
          <p:spPr>
            <a:xfrm>
              <a:off x="4926449" y="5661025"/>
              <a:ext cx="1980030" cy="523220"/>
            </a:xfrm>
            <a:prstGeom prst="rect">
              <a:avLst/>
            </a:prstGeom>
            <a:noFill/>
          </p:spPr>
          <p:txBody>
            <a:bodyPr wrap="none" rtlCol="0">
              <a:spAutoFit/>
            </a:bodyPr>
            <a:lstStyle/>
            <a:p>
              <a:pPr algn="ctr"/>
              <a:r>
                <a:rPr lang="zh-CN" altLang="en-US" sz="2800" b="1" dirty="0" smtClean="0">
                  <a:solidFill>
                    <a:schemeClr val="accent4"/>
                  </a:solidFill>
                  <a:latin typeface="微软雅黑" panose="020B0503020204020204" pitchFamily="34" charset="-122"/>
                  <a:ea typeface="微软雅黑" panose="020B0503020204020204" pitchFamily="34" charset="-122"/>
                </a:rPr>
                <a:t>免疫研究室</a:t>
              </a:r>
              <a:endParaRPr lang="zh-CN" altLang="en-US" sz="2800" b="1" dirty="0" smtClean="0">
                <a:solidFill>
                  <a:schemeClr val="accent4"/>
                </a:solidFill>
                <a:latin typeface="微软雅黑" panose="020B0503020204020204" pitchFamily="34" charset="-122"/>
                <a:ea typeface="微软雅黑" panose="020B0503020204020204" pitchFamily="34" charset="-122"/>
              </a:endParaRPr>
            </a:p>
          </p:txBody>
        </p:sp>
        <p:sp>
          <p:nvSpPr>
            <p:cNvPr id="12" name="矩形 11"/>
            <p:cNvSpPr/>
            <p:nvPr/>
          </p:nvSpPr>
          <p:spPr>
            <a:xfrm>
              <a:off x="4538087" y="6381666"/>
              <a:ext cx="3115826" cy="461665"/>
            </a:xfrm>
            <a:prstGeom prst="rect">
              <a:avLst/>
            </a:prstGeom>
          </p:spPr>
          <p:txBody>
            <a:bodyPr wrap="square">
              <a:spAutoFit/>
            </a:bodyPr>
            <a:lstStyle/>
            <a:p>
              <a:r>
                <a:rPr lang="zh-CN" altLang="en-US" sz="1200" b="1" dirty="0" smtClean="0">
                  <a:solidFill>
                    <a:schemeClr val="tx1">
                      <a:lumMod val="50000"/>
                      <a:lumOff val="50000"/>
                    </a:schemeClr>
                  </a:solidFill>
                  <a:latin typeface="时尚中黑简体"/>
                  <a:cs typeface="+mn-ea"/>
                </a:rPr>
                <a:t>实验室</a:t>
              </a:r>
              <a:r>
                <a:rPr lang="zh-CN" altLang="en-US" sz="1200" b="1" dirty="0" smtClean="0">
                  <a:solidFill>
                    <a:schemeClr val="tx1">
                      <a:lumMod val="50000"/>
                      <a:lumOff val="50000"/>
                    </a:schemeClr>
                  </a:solidFill>
                  <a:latin typeface="时尚中黑简体"/>
                  <a:cs typeface="+mn-ea"/>
                </a:rPr>
                <a:t>内无菌环境达到宇宙空间标准（</a:t>
              </a:r>
              <a:r>
                <a:rPr lang="en-US" altLang="zh-CN" sz="1200" b="1" dirty="0" smtClean="0">
                  <a:solidFill>
                    <a:schemeClr val="tx1">
                      <a:lumMod val="50000"/>
                      <a:lumOff val="50000"/>
                    </a:schemeClr>
                  </a:solidFill>
                  <a:latin typeface="时尚中黑简体"/>
                  <a:cs typeface="+mn-ea"/>
                </a:rPr>
                <a:t>Grade A </a:t>
              </a:r>
              <a:r>
                <a:rPr lang="zh-CN" altLang="en-US" sz="1200" b="1" dirty="0" smtClean="0">
                  <a:solidFill>
                    <a:schemeClr val="tx1">
                      <a:lumMod val="50000"/>
                      <a:lumOff val="50000"/>
                    </a:schemeClr>
                  </a:solidFill>
                  <a:latin typeface="时尚中黑简体"/>
                  <a:cs typeface="+mn-ea"/>
                </a:rPr>
                <a:t>单位体积</a:t>
              </a:r>
              <a:r>
                <a:rPr lang="en-US" altLang="zh-CN" sz="1200" b="1" dirty="0" smtClean="0">
                  <a:solidFill>
                    <a:schemeClr val="tx1">
                      <a:lumMod val="50000"/>
                      <a:lumOff val="50000"/>
                    </a:schemeClr>
                  </a:solidFill>
                  <a:latin typeface="时尚中黑简体"/>
                  <a:cs typeface="+mn-ea"/>
                </a:rPr>
                <a:t>100</a:t>
              </a:r>
              <a:r>
                <a:rPr lang="zh-CN" altLang="en-US" sz="1200" b="1" dirty="0" smtClean="0">
                  <a:solidFill>
                    <a:schemeClr val="tx1">
                      <a:lumMod val="50000"/>
                      <a:lumOff val="50000"/>
                    </a:schemeClr>
                  </a:solidFill>
                  <a:latin typeface="时尚中黑简体"/>
                  <a:cs typeface="+mn-ea"/>
                </a:rPr>
                <a:t>）</a:t>
              </a:r>
              <a:endParaRPr lang="en-US" sz="1200" b="1" dirty="0" smtClean="0">
                <a:solidFill>
                  <a:schemeClr val="tx1">
                    <a:lumMod val="50000"/>
                    <a:lumOff val="50000"/>
                  </a:schemeClr>
                </a:solidFill>
                <a:latin typeface="时尚中黑简体"/>
                <a:cs typeface="+mn-ea"/>
              </a:endParaRPr>
            </a:p>
          </p:txBody>
        </p:sp>
        <p:cxnSp>
          <p:nvCxnSpPr>
            <p:cNvPr id="13" name="直接连接符 12"/>
            <p:cNvCxnSpPr/>
            <p:nvPr/>
          </p:nvCxnSpPr>
          <p:spPr>
            <a:xfrm>
              <a:off x="450850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600878" y="4651229"/>
              <a:ext cx="990245" cy="647638"/>
            </a:xfrm>
            <a:prstGeom prst="rect">
              <a:avLst/>
            </a:prstGeom>
          </p:spPr>
        </p:pic>
      </p:grpSp>
      <p:sp>
        <p:nvSpPr>
          <p:cNvPr id="27"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smtClean="0"/>
              <a:t>Grandsoul</a:t>
            </a:r>
            <a:r>
              <a:rPr lang="en-US" altLang="zh-CN" dirty="0" smtClean="0"/>
              <a:t> </a:t>
            </a:r>
            <a:r>
              <a:rPr lang="zh-CN" altLang="en-US" dirty="0" smtClean="0"/>
              <a:t>奈良医院</a:t>
            </a:r>
            <a:endParaRPr lang="zh-CN" altLang="en-US" dirty="0"/>
          </a:p>
        </p:txBody>
      </p:sp>
      <p:pic>
        <p:nvPicPr>
          <p:cNvPr id="29" name="図 2"/>
          <p:cNvPicPr>
            <a:picLocks noChangeAspect="1" noChangeArrowheads="1"/>
          </p:cNvPicPr>
          <p:nvPr/>
        </p:nvPicPr>
        <p:blipFill>
          <a:blip r:embed="rId6" cstate="print"/>
          <a:srcRect/>
          <a:stretch>
            <a:fillRect/>
          </a:stretch>
        </p:blipFill>
        <p:spPr bwMode="auto">
          <a:xfrm>
            <a:off x="484096" y="726141"/>
            <a:ext cx="3453148" cy="2537012"/>
          </a:xfrm>
          <a:prstGeom prst="rect">
            <a:avLst/>
          </a:prstGeom>
          <a:noFill/>
          <a:ln w="9525">
            <a:noFill/>
            <a:miter lim="800000"/>
            <a:headEnd/>
            <a:tailEnd/>
          </a:ln>
        </p:spPr>
      </p:pic>
      <p:pic>
        <p:nvPicPr>
          <p:cNvPr id="31" name="Picture 3" descr="C:\Documents and Settings\薮内直樹\デスクトップ\10.21プレゼン\IMG_0875.JPG"/>
          <p:cNvPicPr>
            <a:picLocks noChangeAspect="1" noChangeArrowheads="1"/>
          </p:cNvPicPr>
          <p:nvPr/>
        </p:nvPicPr>
        <p:blipFill>
          <a:blip r:embed="rId7"/>
          <a:srcRect/>
          <a:stretch>
            <a:fillRect/>
          </a:stretch>
        </p:blipFill>
        <p:spPr bwMode="auto">
          <a:xfrm>
            <a:off x="4309502" y="824754"/>
            <a:ext cx="3829050" cy="4670610"/>
          </a:xfrm>
          <a:prstGeom prst="rect">
            <a:avLst/>
          </a:prstGeom>
          <a:noFill/>
          <a:ln w="9525">
            <a:noFill/>
            <a:miter lim="800000"/>
            <a:headEnd/>
            <a:tailEnd/>
          </a:ln>
        </p:spPr>
      </p:pic>
      <p:graphicFrame>
        <p:nvGraphicFramePr>
          <p:cNvPr id="1026" name="Object 3"/>
          <p:cNvGraphicFramePr>
            <a:graphicFrameLocks noChangeAspect="1"/>
          </p:cNvGraphicFramePr>
          <p:nvPr/>
        </p:nvGraphicFramePr>
        <p:xfrm>
          <a:off x="8326064" y="765175"/>
          <a:ext cx="3865936" cy="3534058"/>
        </p:xfrm>
        <a:graphic>
          <a:graphicData uri="http://schemas.openxmlformats.org/presentationml/2006/ole">
            <p:oleObj spid="_x0000_s1026" r:id="rId8" imgW="5474682" imgH="4999153" progId="Excel.Chart.8">
              <p:embed/>
            </p:oleObj>
          </a:graphicData>
        </a:graphic>
      </p:graphicFrame>
      <p:pic>
        <p:nvPicPr>
          <p:cNvPr id="34" name="Picture 5"/>
          <p:cNvPicPr>
            <a:picLocks noChangeAspect="1" noChangeArrowheads="1"/>
          </p:cNvPicPr>
          <p:nvPr/>
        </p:nvPicPr>
        <p:blipFill>
          <a:blip r:embed="rId9"/>
          <a:srcRect/>
          <a:stretch>
            <a:fillRect/>
          </a:stretch>
        </p:blipFill>
        <p:spPr bwMode="auto">
          <a:xfrm>
            <a:off x="398239" y="3550024"/>
            <a:ext cx="3626913" cy="2016928"/>
          </a:xfrm>
          <a:prstGeom prst="rect">
            <a:avLst/>
          </a:prstGeom>
          <a:noFill/>
          <a:ln w="9525">
            <a:noFill/>
            <a:miter lim="800000"/>
            <a:headEnd/>
            <a:tailEnd/>
          </a:ln>
        </p:spPr>
      </p:pic>
      <p:pic>
        <p:nvPicPr>
          <p:cNvPr id="35" name="图片 34" descr="4c7d1e529f5bc22670a7bb7d563a135.jpg"/>
          <p:cNvPicPr>
            <a:picLocks noChangeAspect="1"/>
          </p:cNvPicPr>
          <p:nvPr/>
        </p:nvPicPr>
        <p:blipFill>
          <a:blip r:embed="rId10" cstate="print"/>
          <a:stretch>
            <a:fillRect/>
          </a:stretch>
        </p:blipFill>
        <p:spPr>
          <a:xfrm>
            <a:off x="143039" y="0"/>
            <a:ext cx="751730" cy="75173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300" advClick="0" advTm="0">
        <p14:pa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5"/>
          <p:cNvGrpSpPr/>
          <p:nvPr/>
        </p:nvGrpSpPr>
        <p:grpSpPr>
          <a:xfrm>
            <a:off x="8201679" y="3730031"/>
            <a:ext cx="3730345" cy="3641010"/>
            <a:chOff x="8201679" y="4563749"/>
            <a:chExt cx="3730345" cy="3428669"/>
          </a:xfrm>
        </p:grpSpPr>
        <p:sp>
          <p:nvSpPr>
            <p:cNvPr id="16" name="文本框 15"/>
            <p:cNvSpPr txBox="1"/>
            <p:nvPr/>
          </p:nvSpPr>
          <p:spPr>
            <a:xfrm>
              <a:off x="8460411" y="5652060"/>
              <a:ext cx="3471613" cy="400110"/>
            </a:xfrm>
            <a:prstGeom prst="rect">
              <a:avLst/>
            </a:prstGeom>
            <a:noFill/>
          </p:spPr>
          <p:txBody>
            <a:bodyPr wrap="square" rtlCol="0">
              <a:spAutoFit/>
            </a:bodyPr>
            <a:lstStyle/>
            <a:p>
              <a:pPr algn="ctr"/>
              <a:endParaRPr lang="zh-CN" altLang="en-US" b="1" dirty="0" smtClean="0">
                <a:solidFill>
                  <a:schemeClr val="accent4"/>
                </a:solidFill>
                <a:latin typeface="微软雅黑" panose="020B0503020204020204" pitchFamily="34" charset="-122"/>
                <a:ea typeface="微软雅黑" panose="020B0503020204020204" pitchFamily="34" charset="-122"/>
              </a:endParaRPr>
            </a:p>
          </p:txBody>
        </p:sp>
        <p:sp>
          <p:nvSpPr>
            <p:cNvPr id="17" name="矩形 16"/>
            <p:cNvSpPr/>
            <p:nvPr/>
          </p:nvSpPr>
          <p:spPr>
            <a:xfrm>
              <a:off x="8201679" y="6284258"/>
              <a:ext cx="3309003" cy="1708160"/>
            </a:xfrm>
            <a:prstGeom prst="rect">
              <a:avLst/>
            </a:prstGeom>
          </p:spPr>
          <p:txBody>
            <a:bodyPr wrap="square">
              <a:spAutoFit/>
            </a:bodyPr>
            <a:lstStyle/>
            <a:p>
              <a:r>
                <a:rPr lang="zh-CN" altLang="en-US" sz="1050" dirty="0" smtClean="0">
                  <a:latin typeface="微软雅黑" pitchFamily="34" charset="-122"/>
                  <a:ea typeface="微软雅黑" pitchFamily="34" charset="-122"/>
                </a:rPr>
                <a:t>  </a:t>
              </a:r>
              <a:r>
                <a:rPr lang="zh-CN" altLang="en-US" sz="1050" b="1" dirty="0" smtClean="0">
                  <a:solidFill>
                    <a:schemeClr val="accent1"/>
                  </a:solidFill>
                  <a:effectLst>
                    <a:outerShdw blurRad="38100" dist="25400" dir="5400000" algn="ctr" rotWithShape="0">
                      <a:srgbClr val="6E747A">
                        <a:alpha val="43000"/>
                      </a:srgbClr>
                    </a:outerShdw>
                  </a:effectLst>
                </a:rPr>
                <a:t>清</a:t>
              </a:r>
              <a:r>
                <a:rPr lang="zh-CN" altLang="en-US" sz="1050" b="1" dirty="0" smtClean="0">
                  <a:solidFill>
                    <a:schemeClr val="accent1"/>
                  </a:solidFill>
                  <a:effectLst>
                    <a:outerShdw blurRad="38100" dist="25400" dir="5400000" algn="ctr" rotWithShape="0">
                      <a:srgbClr val="6E747A">
                        <a:alpha val="43000"/>
                      </a:srgbClr>
                    </a:outerShdw>
                  </a:effectLst>
                </a:rPr>
                <a:t>会质子线治疗中心同时开设了大学医疗研究中心</a:t>
              </a:r>
            </a:p>
            <a:p>
              <a:r>
                <a:rPr lang="zh-CN" altLang="en-US" sz="1050" b="1" dirty="0" smtClean="0">
                  <a:solidFill>
                    <a:schemeClr val="accent1"/>
                  </a:solidFill>
                  <a:effectLst>
                    <a:outerShdw blurRad="38100" dist="25400" dir="5400000" algn="ctr" rotWithShape="0">
                      <a:srgbClr val="6E747A">
                        <a:alpha val="43000"/>
                      </a:srgbClr>
                    </a:outerShdw>
                  </a:effectLst>
                </a:rPr>
                <a:t>◎保证日常生活的质量，对人体伤害极小</a:t>
              </a:r>
            </a:p>
            <a:p>
              <a:r>
                <a:rPr lang="zh-CN" altLang="en-US" sz="1050" b="1" dirty="0" smtClean="0">
                  <a:solidFill>
                    <a:schemeClr val="accent1"/>
                  </a:solidFill>
                  <a:effectLst>
                    <a:outerShdw blurRad="38100" dist="25400" dir="5400000" algn="ctr" rotWithShape="0">
                      <a:srgbClr val="6E747A">
                        <a:alpha val="43000"/>
                      </a:srgbClr>
                    </a:outerShdw>
                  </a:effectLst>
                </a:rPr>
                <a:t>◎无需住院，在良好的治疗环境里进行集中治疗</a:t>
              </a:r>
            </a:p>
            <a:p>
              <a:r>
                <a:rPr lang="zh-CN" altLang="en-US" sz="1050" b="1" dirty="0" smtClean="0">
                  <a:solidFill>
                    <a:schemeClr val="accent1"/>
                  </a:solidFill>
                  <a:effectLst>
                    <a:outerShdw blurRad="38100" dist="25400" dir="5400000" algn="ctr" rotWithShape="0">
                      <a:srgbClr val="6E747A">
                        <a:alpha val="43000"/>
                      </a:srgbClr>
                    </a:outerShdw>
                  </a:effectLst>
                </a:rPr>
                <a:t>◎使用320例CT，定制高端精密的治疗计划</a:t>
              </a:r>
            </a:p>
            <a:p>
              <a:r>
                <a:rPr lang="zh-CN" altLang="en-US" sz="1050" b="1" dirty="0" smtClean="0">
                  <a:solidFill>
                    <a:schemeClr val="accent1"/>
                  </a:solidFill>
                  <a:effectLst>
                    <a:outerShdw blurRad="38100" dist="25400" dir="5400000" algn="ctr" rotWithShape="0">
                      <a:srgbClr val="6E747A">
                        <a:alpha val="43000"/>
                      </a:srgbClr>
                    </a:outerShdw>
                  </a:effectLst>
                </a:rPr>
                <a:t>◎治疗室中的CT将对病原进行高度精确的位置调整</a:t>
              </a:r>
            </a:p>
            <a:p>
              <a:r>
                <a:rPr lang="zh-CN" altLang="en-US" sz="1050" b="1" dirty="0" smtClean="0">
                  <a:solidFill>
                    <a:schemeClr val="accent1"/>
                  </a:solidFill>
                  <a:effectLst>
                    <a:outerShdw blurRad="38100" dist="25400" dir="5400000" algn="ctr" rotWithShape="0">
                      <a:srgbClr val="6E747A">
                        <a:alpha val="43000"/>
                      </a:srgbClr>
                    </a:outerShdw>
                  </a:effectLst>
                </a:rPr>
                <a:t>◎在治疗中心同时开设了质子线最尖端技术的大学科研机构</a:t>
              </a:r>
            </a:p>
            <a:p>
              <a:r>
                <a:rPr lang="zh-CN" altLang="en-US" sz="1050" b="1" dirty="0" smtClean="0">
                  <a:solidFill>
                    <a:schemeClr val="accent1"/>
                  </a:solidFill>
                  <a:effectLst>
                    <a:outerShdw blurRad="38100" dist="25400" dir="5400000" algn="ctr" rotWithShape="0">
                      <a:srgbClr val="6E747A">
                        <a:alpha val="43000"/>
                      </a:srgbClr>
                    </a:outerShdw>
                  </a:effectLst>
                </a:rPr>
                <a:t>质子</a:t>
              </a:r>
              <a:r>
                <a:rPr lang="zh-CN" altLang="en-US" sz="1050" b="1" dirty="0" smtClean="0">
                  <a:solidFill>
                    <a:schemeClr val="accent1"/>
                  </a:solidFill>
                  <a:effectLst>
                    <a:outerShdw blurRad="38100" dist="25400" dir="5400000" algn="ctr" rotWithShape="0">
                      <a:srgbClr val="6E747A">
                        <a:alpha val="43000"/>
                      </a:srgbClr>
                    </a:outerShdw>
                  </a:effectLst>
                </a:rPr>
                <a:t>线治疗装置在质子线出口部位采用万向喷嘴结构，可以选择扩大波束法和扫描法两种质子线的治疗方法，能按照癌症的种类采用不同的照射法</a:t>
              </a:r>
              <a:endParaRPr lang="ja-JP" altLang="en-US" sz="1050" dirty="0" smtClean="0">
                <a:latin typeface="微软雅黑" pitchFamily="34" charset="-122"/>
                <a:ea typeface="微软雅黑" pitchFamily="34" charset="-122"/>
              </a:endParaRPr>
            </a:p>
          </p:txBody>
        </p:sp>
        <p:pic>
          <p:nvPicPr>
            <p:cNvPr id="21" name="图片 2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56928" y="4563749"/>
              <a:ext cx="863245" cy="822599"/>
            </a:xfrm>
            <a:prstGeom prst="rect">
              <a:avLst/>
            </a:prstGeom>
          </p:spPr>
        </p:pic>
      </p:grpSp>
      <p:grpSp>
        <p:nvGrpSpPr>
          <p:cNvPr id="3" name="组合 23"/>
          <p:cNvGrpSpPr/>
          <p:nvPr/>
        </p:nvGrpSpPr>
        <p:grpSpPr>
          <a:xfrm>
            <a:off x="609677" y="4508501"/>
            <a:ext cx="3657523" cy="3119951"/>
            <a:chOff x="609677" y="4508501"/>
            <a:chExt cx="3657523" cy="3119951"/>
          </a:xfrm>
        </p:grpSpPr>
        <p:sp>
          <p:nvSpPr>
            <p:cNvPr id="4" name="文本框 3"/>
            <p:cNvSpPr txBox="1"/>
            <p:nvPr/>
          </p:nvSpPr>
          <p:spPr>
            <a:xfrm>
              <a:off x="630487" y="5463801"/>
              <a:ext cx="3057247" cy="523220"/>
            </a:xfrm>
            <a:prstGeom prst="rect">
              <a:avLst/>
            </a:prstGeom>
            <a:noFill/>
          </p:spPr>
          <p:txBody>
            <a:bodyPr wrap="none" rtlCol="0">
              <a:spAutoFit/>
            </a:bodyPr>
            <a:lstStyle/>
            <a:p>
              <a:pPr algn="ctr"/>
              <a:r>
                <a:rPr lang="zh-CN" altLang="en-US" sz="2800" b="1" dirty="0" smtClean="0">
                  <a:solidFill>
                    <a:schemeClr val="accent4"/>
                  </a:solidFill>
                  <a:latin typeface="微软雅黑" panose="020B0503020204020204" pitchFamily="34" charset="-122"/>
                  <a:ea typeface="微软雅黑" panose="020B0503020204020204" pitchFamily="34" charset="-122"/>
                </a:rPr>
                <a:t>特色：</a:t>
              </a:r>
              <a:r>
                <a:rPr lang="zh-CN" altLang="en-US" sz="2800" b="1" dirty="0" smtClean="0">
                  <a:solidFill>
                    <a:srgbClr val="FF0000"/>
                  </a:solidFill>
                  <a:latin typeface="微软雅黑" panose="020B0503020204020204" pitchFamily="34" charset="-122"/>
                  <a:ea typeface="微软雅黑" panose="020B0503020204020204" pitchFamily="34" charset="-122"/>
                </a:rPr>
                <a:t>质子线治疗</a:t>
              </a:r>
              <a:endParaRPr lang="zh-CN" altLang="en-US" sz="2800" b="1" dirty="0" smtClean="0">
                <a:solidFill>
                  <a:srgbClr val="FF0000"/>
                </a:solidFill>
                <a:latin typeface="微软雅黑" panose="020B0503020204020204" pitchFamily="34" charset="-122"/>
                <a:ea typeface="微软雅黑" panose="020B0503020204020204" pitchFamily="34" charset="-122"/>
              </a:endParaRPr>
            </a:p>
          </p:txBody>
        </p:sp>
        <p:sp>
          <p:nvSpPr>
            <p:cNvPr id="5" name="矩形 4"/>
            <p:cNvSpPr/>
            <p:nvPr/>
          </p:nvSpPr>
          <p:spPr>
            <a:xfrm>
              <a:off x="609677" y="6166513"/>
              <a:ext cx="3657523" cy="1461939"/>
            </a:xfrm>
            <a:prstGeom prst="rect">
              <a:avLst/>
            </a:prstGeom>
          </p:spPr>
          <p:txBody>
            <a:bodyPr wrap="square">
              <a:spAutoFit/>
            </a:bodyPr>
            <a:lstStyle/>
            <a:p>
              <a:r>
                <a:rPr lang="zh-CN" altLang="en-US" sz="1100" dirty="0" smtClean="0">
                  <a:solidFill>
                    <a:schemeClr val="tx1">
                      <a:lumMod val="50000"/>
                      <a:lumOff val="50000"/>
                    </a:schemeClr>
                  </a:solidFill>
                  <a:latin typeface="时尚中黑简体"/>
                  <a:cs typeface="+mn-ea"/>
                </a:rPr>
                <a:t> </a:t>
              </a:r>
              <a:r>
                <a:rPr lang="zh-CN" altLang="en-US" sz="1100" dirty="0" smtClean="0">
                  <a:solidFill>
                    <a:schemeClr val="tx1">
                      <a:lumMod val="50000"/>
                      <a:lumOff val="50000"/>
                    </a:schemeClr>
                  </a:solidFill>
                  <a:latin typeface="时尚中黑简体"/>
                  <a:cs typeface="+mn-ea"/>
                </a:rPr>
                <a:t>   </a:t>
              </a:r>
              <a:r>
                <a:rPr lang="zh-CN" altLang="en-US" sz="1100" dirty="0" smtClean="0"/>
                <a:t>质子</a:t>
              </a:r>
              <a:r>
                <a:rPr lang="zh-CN" altLang="en-US" sz="1100" dirty="0" smtClean="0"/>
                <a:t>线癌症治疗是利用放射线通过非手术进行癌症治疗的方法，是目前世界上最先进、最精确且适用于多种肿瘤的放射性治疗方法。和通常的放射线治疗相比，该治疗方法具有明显的优越性，利用质子线进行癌症治疗可以把放射线量精确地集中在病原细胞上，并且能最大限度地控制对周边正常细胞的损伤，能有效地保护正常组织，同时不需要住院治疗。</a:t>
              </a:r>
            </a:p>
            <a:p>
              <a:r>
                <a:rPr lang="zh-CN" altLang="en-US" sz="1200" b="1" dirty="0" smtClean="0">
                  <a:solidFill>
                    <a:schemeClr val="tx1">
                      <a:lumMod val="50000"/>
                      <a:lumOff val="50000"/>
                    </a:schemeClr>
                  </a:solidFill>
                  <a:latin typeface="时尚中黑简体"/>
                  <a:cs typeface="+mn-ea"/>
                </a:rPr>
                <a:t>。</a:t>
              </a:r>
              <a:endParaRPr sz="1200" b="1" dirty="0">
                <a:solidFill>
                  <a:schemeClr val="tx1">
                    <a:lumMod val="50000"/>
                    <a:lumOff val="50000"/>
                  </a:schemeClr>
                </a:solidFill>
                <a:latin typeface="时尚中黑简体"/>
                <a:cs typeface="+mn-ea"/>
              </a:endParaRPr>
            </a:p>
          </p:txBody>
        </p:sp>
        <p:cxnSp>
          <p:nvCxnSpPr>
            <p:cNvPr id="7" name="直接连接符 6"/>
            <p:cNvCxnSpPr/>
            <p:nvPr/>
          </p:nvCxnSpPr>
          <p:spPr>
            <a:xfrm>
              <a:off x="615950" y="6094697"/>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36903" y="4508501"/>
              <a:ext cx="933094" cy="933094"/>
            </a:xfrm>
            <a:prstGeom prst="rect">
              <a:avLst/>
            </a:prstGeom>
          </p:spPr>
        </p:pic>
      </p:grpSp>
      <p:grpSp>
        <p:nvGrpSpPr>
          <p:cNvPr id="6" name="组合 24"/>
          <p:cNvGrpSpPr/>
          <p:nvPr/>
        </p:nvGrpSpPr>
        <p:grpSpPr>
          <a:xfrm>
            <a:off x="4490570" y="4651229"/>
            <a:ext cx="3147359" cy="3013233"/>
            <a:chOff x="4490570" y="4651229"/>
            <a:chExt cx="3147359" cy="3013233"/>
          </a:xfrm>
        </p:grpSpPr>
        <p:sp>
          <p:nvSpPr>
            <p:cNvPr id="11" name="文本框 10"/>
            <p:cNvSpPr txBox="1"/>
            <p:nvPr/>
          </p:nvSpPr>
          <p:spPr>
            <a:xfrm>
              <a:off x="4926449" y="5414682"/>
              <a:ext cx="1608822" cy="523220"/>
            </a:xfrm>
            <a:prstGeom prst="rect">
              <a:avLst/>
            </a:prstGeom>
            <a:noFill/>
          </p:spPr>
          <p:txBody>
            <a:bodyPr wrap="square" rtlCol="0">
              <a:spAutoFit/>
            </a:bodyPr>
            <a:lstStyle/>
            <a:p>
              <a:pPr algn="ctr"/>
              <a:r>
                <a:rPr lang="zh-CN" altLang="en-US" sz="2800" b="1" dirty="0" smtClean="0">
                  <a:solidFill>
                    <a:schemeClr val="accent4"/>
                  </a:solidFill>
                  <a:latin typeface="微软雅黑" panose="020B0503020204020204" pitchFamily="34" charset="-122"/>
                  <a:ea typeface="微软雅黑" panose="020B0503020204020204" pitchFamily="34" charset="-122"/>
                </a:rPr>
                <a:t>治疗理念</a:t>
              </a:r>
            </a:p>
          </p:txBody>
        </p:sp>
        <p:sp>
          <p:nvSpPr>
            <p:cNvPr id="12" name="矩形 11"/>
            <p:cNvSpPr/>
            <p:nvPr/>
          </p:nvSpPr>
          <p:spPr>
            <a:xfrm>
              <a:off x="4520158" y="6033246"/>
              <a:ext cx="3090878" cy="1631216"/>
            </a:xfrm>
            <a:prstGeom prst="rect">
              <a:avLst/>
            </a:prstGeom>
          </p:spPr>
          <p:txBody>
            <a:bodyPr wrap="square">
              <a:spAutoFit/>
            </a:bodyPr>
            <a:lstStyle/>
            <a:p>
              <a:r>
                <a:rPr lang="zh-CN" altLang="en-US" sz="1100" dirty="0" smtClean="0">
                  <a:solidFill>
                    <a:schemeClr val="tx1">
                      <a:lumMod val="50000"/>
                      <a:lumOff val="50000"/>
                    </a:schemeClr>
                  </a:solidFill>
                  <a:latin typeface="时尚中黑简体"/>
                  <a:cs typeface="+mn-ea"/>
                  <a:sym typeface="+mn-ea"/>
                </a:rPr>
                <a:t> </a:t>
              </a:r>
              <a:r>
                <a:rPr lang="zh-CN" altLang="en-US" sz="1100" dirty="0" smtClean="0">
                  <a:solidFill>
                    <a:schemeClr val="tx1">
                      <a:lumMod val="50000"/>
                      <a:lumOff val="50000"/>
                    </a:schemeClr>
                  </a:solidFill>
                  <a:latin typeface="时尚中黑简体"/>
                  <a:cs typeface="+mn-ea"/>
                  <a:sym typeface="+mn-ea"/>
                </a:rPr>
                <a:t>  </a:t>
              </a:r>
              <a:r>
                <a:rPr lang="zh-CN" altLang="en-US" sz="1100" dirty="0" smtClean="0">
                  <a:sym typeface="+mn-ea"/>
                </a:rPr>
                <a:t>本</a:t>
              </a:r>
              <a:r>
                <a:rPr lang="zh-CN" altLang="en-US" sz="1100" dirty="0" smtClean="0">
                  <a:sym typeface="+mn-ea"/>
                </a:rPr>
                <a:t>中心在治疗过程中同时使用320列Dual  Energy  CT装置，能将高品质的放射线量均匀的分布，并且能导引对治疗部位进行高密度的位置细微调整，精准控制到癌细胞特定部位。质子线治疗对身体的辐射和影响都能限制到最小范围从而达到不影响患者的日常生活。我们的治疗宗旨是重视呵护患者的身体，对患者的生活进行全方位体贴考虑从而到达痊愈效果</a:t>
              </a:r>
              <a:r>
                <a:rPr lang="zh-CN" altLang="en-US" sz="1100" dirty="0" smtClean="0">
                  <a:sym typeface="+mn-ea"/>
                </a:rPr>
                <a:t>。</a:t>
              </a:r>
              <a:endParaRPr lang="zh-CN" altLang="en-US" sz="1100" dirty="0" smtClean="0">
                <a:solidFill>
                  <a:schemeClr val="accent1"/>
                </a:solidFill>
                <a:effectLst>
                  <a:outerShdw blurRad="38100" dist="25400" dir="5400000" algn="ctr" rotWithShape="0">
                    <a:srgbClr val="6E747A">
                      <a:alpha val="43000"/>
                    </a:srgbClr>
                  </a:outerShdw>
                </a:effectLst>
              </a:endParaRPr>
            </a:p>
            <a:p>
              <a:endParaRPr lang="en-US" sz="1200" b="1" dirty="0" smtClean="0">
                <a:solidFill>
                  <a:schemeClr val="tx1">
                    <a:lumMod val="50000"/>
                    <a:lumOff val="50000"/>
                  </a:schemeClr>
                </a:solidFill>
                <a:latin typeface="时尚中黑简体"/>
                <a:cs typeface="+mn-ea"/>
              </a:endParaRPr>
            </a:p>
          </p:txBody>
        </p:sp>
        <p:cxnSp>
          <p:nvCxnSpPr>
            <p:cNvPr id="13" name="直接连接符 12"/>
            <p:cNvCxnSpPr/>
            <p:nvPr/>
          </p:nvCxnSpPr>
          <p:spPr>
            <a:xfrm flipV="1">
              <a:off x="4490570" y="5961529"/>
              <a:ext cx="3147359" cy="16628"/>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600878" y="4651229"/>
              <a:ext cx="990245" cy="647638"/>
            </a:xfrm>
            <a:prstGeom prst="rect">
              <a:avLst/>
            </a:prstGeom>
          </p:spPr>
        </p:pic>
      </p:grpSp>
      <p:sp>
        <p:nvSpPr>
          <p:cNvPr id="27"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高清</a:t>
            </a:r>
            <a:r>
              <a:rPr lang="zh-CN" altLang="en-US" dirty="0" smtClean="0"/>
              <a:t>会 高井医院</a:t>
            </a:r>
            <a:endParaRPr lang="zh-CN" altLang="en-US" dirty="0"/>
          </a:p>
        </p:txBody>
      </p:sp>
      <p:pic>
        <p:nvPicPr>
          <p:cNvPr id="24" name="图片 23"/>
          <p:cNvPicPr>
            <a:picLocks noChangeAspect="1"/>
          </p:cNvPicPr>
          <p:nvPr/>
        </p:nvPicPr>
        <p:blipFill>
          <a:blip r:embed="rId5"/>
          <a:stretch>
            <a:fillRect/>
          </a:stretch>
        </p:blipFill>
        <p:spPr>
          <a:xfrm>
            <a:off x="851647" y="582707"/>
            <a:ext cx="10381129" cy="1801906"/>
          </a:xfrm>
          <a:prstGeom prst="rect">
            <a:avLst/>
          </a:prstGeom>
        </p:spPr>
      </p:pic>
      <p:pic>
        <p:nvPicPr>
          <p:cNvPr id="25" name="图片 24"/>
          <p:cNvPicPr>
            <a:picLocks noChangeAspect="1"/>
          </p:cNvPicPr>
          <p:nvPr/>
        </p:nvPicPr>
        <p:blipFill>
          <a:blip r:embed="rId6"/>
          <a:stretch>
            <a:fillRect/>
          </a:stretch>
        </p:blipFill>
        <p:spPr>
          <a:xfrm>
            <a:off x="856092" y="2448075"/>
            <a:ext cx="4334474" cy="3020396"/>
          </a:xfrm>
          <a:prstGeom prst="rect">
            <a:avLst/>
          </a:prstGeom>
        </p:spPr>
      </p:pic>
      <p:pic>
        <p:nvPicPr>
          <p:cNvPr id="30" name="图片 29" descr="ZSO2){DPB%}SQ5T5C5H0[]B"/>
          <p:cNvPicPr>
            <a:picLocks noChangeAspect="1"/>
          </p:cNvPicPr>
          <p:nvPr/>
        </p:nvPicPr>
        <p:blipFill>
          <a:blip r:embed="rId7"/>
          <a:stretch>
            <a:fillRect/>
          </a:stretch>
        </p:blipFill>
        <p:spPr>
          <a:xfrm>
            <a:off x="5403432" y="2438400"/>
            <a:ext cx="5859922" cy="2985247"/>
          </a:xfrm>
          <a:prstGeom prst="rect">
            <a:avLst/>
          </a:prstGeom>
        </p:spPr>
      </p:pic>
      <p:pic>
        <p:nvPicPr>
          <p:cNvPr id="35" name="图片 34" descr="4c7d1e529f5bc22670a7bb7d563a135.jpg"/>
          <p:cNvPicPr>
            <a:picLocks noChangeAspect="1"/>
          </p:cNvPicPr>
          <p:nvPr/>
        </p:nvPicPr>
        <p:blipFill>
          <a:blip r:embed="rId8" cstate="print"/>
          <a:stretch>
            <a:fillRect/>
          </a:stretch>
        </p:blipFill>
        <p:spPr>
          <a:xfrm>
            <a:off x="150019" y="0"/>
            <a:ext cx="751730" cy="75173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300" advClick="0" advTm="0">
        <p14:pa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5"/>
          <p:cNvGrpSpPr/>
          <p:nvPr/>
        </p:nvGrpSpPr>
        <p:grpSpPr>
          <a:xfrm>
            <a:off x="8401050" y="4563749"/>
            <a:ext cx="3530974" cy="2094916"/>
            <a:chOff x="8401050" y="4563749"/>
            <a:chExt cx="3530974" cy="2094916"/>
          </a:xfrm>
        </p:grpSpPr>
        <p:sp>
          <p:nvSpPr>
            <p:cNvPr id="16" name="文本框 15"/>
            <p:cNvSpPr txBox="1"/>
            <p:nvPr/>
          </p:nvSpPr>
          <p:spPr>
            <a:xfrm>
              <a:off x="8460411" y="5652060"/>
              <a:ext cx="3471613" cy="400110"/>
            </a:xfrm>
            <a:prstGeom prst="rect">
              <a:avLst/>
            </a:prstGeom>
            <a:noFill/>
          </p:spPr>
          <p:txBody>
            <a:bodyPr wrap="square" rtlCol="0">
              <a:spAutoFit/>
            </a:bodyPr>
            <a:lstStyle/>
            <a:p>
              <a:pPr algn="ctr"/>
              <a:r>
                <a:rPr lang="zh-CN" altLang="en-US" b="1" dirty="0" smtClean="0">
                  <a:solidFill>
                    <a:schemeClr val="accent4"/>
                  </a:solidFill>
                  <a:latin typeface="微软雅黑" panose="020B0503020204020204" pitchFamily="34" charset="-122"/>
                  <a:ea typeface="微软雅黑" panose="020B0503020204020204" pitchFamily="34" charset="-122"/>
                </a:rPr>
                <a:t>全科室教授门诊</a:t>
              </a:r>
              <a:endParaRPr lang="zh-CN" altLang="en-US" b="1" dirty="0" smtClean="0">
                <a:solidFill>
                  <a:schemeClr val="accent4"/>
                </a:solidFill>
                <a:latin typeface="微软雅黑" panose="020B0503020204020204" pitchFamily="34" charset="-122"/>
                <a:ea typeface="微软雅黑" panose="020B0503020204020204" pitchFamily="34" charset="-122"/>
              </a:endParaRPr>
            </a:p>
          </p:txBody>
        </p:sp>
        <p:sp>
          <p:nvSpPr>
            <p:cNvPr id="17" name="矩形 16"/>
            <p:cNvSpPr/>
            <p:nvPr/>
          </p:nvSpPr>
          <p:spPr>
            <a:xfrm>
              <a:off x="8430637" y="6381666"/>
              <a:ext cx="3115826" cy="276999"/>
            </a:xfrm>
            <a:prstGeom prst="rect">
              <a:avLst/>
            </a:prstGeom>
          </p:spPr>
          <p:txBody>
            <a:bodyPr wrap="square">
              <a:spAutoFit/>
            </a:bodyPr>
            <a:lstStyle/>
            <a:p>
              <a:r>
                <a:rPr lang="zh-CN" altLang="en-US" sz="1200" dirty="0" smtClean="0">
                  <a:latin typeface="微软雅黑" pitchFamily="34" charset="-122"/>
                  <a:ea typeface="微软雅黑" pitchFamily="34" charset="-122"/>
                </a:rPr>
                <a:t>豪华教授阵容，让治疗不再为难。</a:t>
              </a:r>
              <a:endParaRPr lang="ja-JP" altLang="en-US" sz="1200" dirty="0" smtClean="0">
                <a:latin typeface="微软雅黑" pitchFamily="34" charset="-122"/>
                <a:ea typeface="微软雅黑" pitchFamily="34" charset="-122"/>
              </a:endParaRPr>
            </a:p>
          </p:txBody>
        </p:sp>
        <p:cxnSp>
          <p:nvCxnSpPr>
            <p:cNvPr id="18" name="直接连接符 17"/>
            <p:cNvCxnSpPr/>
            <p:nvPr/>
          </p:nvCxnSpPr>
          <p:spPr>
            <a:xfrm>
              <a:off x="840105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56928" y="4563749"/>
              <a:ext cx="863245" cy="822599"/>
            </a:xfrm>
            <a:prstGeom prst="rect">
              <a:avLst/>
            </a:prstGeom>
          </p:spPr>
        </p:pic>
      </p:grpSp>
      <p:grpSp>
        <p:nvGrpSpPr>
          <p:cNvPr id="3" name="组合 23"/>
          <p:cNvGrpSpPr/>
          <p:nvPr/>
        </p:nvGrpSpPr>
        <p:grpSpPr>
          <a:xfrm>
            <a:off x="90073" y="4508501"/>
            <a:ext cx="4134465" cy="2334830"/>
            <a:chOff x="90073" y="4508501"/>
            <a:chExt cx="4134465" cy="2334830"/>
          </a:xfrm>
        </p:grpSpPr>
        <p:sp>
          <p:nvSpPr>
            <p:cNvPr id="4" name="文本框 3"/>
            <p:cNvSpPr txBox="1"/>
            <p:nvPr/>
          </p:nvSpPr>
          <p:spPr>
            <a:xfrm>
              <a:off x="90073" y="5654045"/>
              <a:ext cx="4134465" cy="523220"/>
            </a:xfrm>
            <a:prstGeom prst="rect">
              <a:avLst/>
            </a:prstGeom>
            <a:noFill/>
          </p:spPr>
          <p:txBody>
            <a:bodyPr wrap="none" rtlCol="0">
              <a:spAutoFit/>
            </a:bodyPr>
            <a:lstStyle/>
            <a:p>
              <a:pPr algn="ctr"/>
              <a:r>
                <a:rPr lang="zh-CN" altLang="en-US" sz="2800" b="1" dirty="0" smtClean="0">
                  <a:solidFill>
                    <a:schemeClr val="accent4"/>
                  </a:solidFill>
                  <a:latin typeface="微软雅黑" panose="020B0503020204020204" pitchFamily="34" charset="-122"/>
                  <a:ea typeface="微软雅黑" panose="020B0503020204020204" pitchFamily="34" charset="-122"/>
                </a:rPr>
                <a:t>特色：</a:t>
              </a:r>
              <a:r>
                <a:rPr lang="zh-CN" altLang="en-US" sz="2800" b="1" dirty="0" smtClean="0">
                  <a:solidFill>
                    <a:srgbClr val="FF0000"/>
                  </a:solidFill>
                  <a:latin typeface="微软雅黑" panose="020B0503020204020204" pitchFamily="34" charset="-122"/>
                  <a:ea typeface="微软雅黑" panose="020B0503020204020204" pitchFamily="34" charset="-122"/>
                </a:rPr>
                <a:t>达芬奇机器人手术</a:t>
              </a:r>
              <a:endParaRPr lang="zh-CN" altLang="en-US" sz="2800" b="1" dirty="0" smtClean="0">
                <a:solidFill>
                  <a:srgbClr val="FF0000"/>
                </a:solidFill>
                <a:latin typeface="微软雅黑" panose="020B0503020204020204" pitchFamily="34" charset="-122"/>
                <a:ea typeface="微软雅黑" panose="020B0503020204020204" pitchFamily="34" charset="-122"/>
              </a:endParaRPr>
            </a:p>
          </p:txBody>
        </p:sp>
        <p:sp>
          <p:nvSpPr>
            <p:cNvPr id="5" name="矩形 4"/>
            <p:cNvSpPr/>
            <p:nvPr/>
          </p:nvSpPr>
          <p:spPr>
            <a:xfrm>
              <a:off x="645537" y="6381666"/>
              <a:ext cx="3115826" cy="461665"/>
            </a:xfrm>
            <a:prstGeom prst="rect">
              <a:avLst/>
            </a:prstGeom>
          </p:spPr>
          <p:txBody>
            <a:bodyPr wrap="square">
              <a:spAutoFit/>
            </a:bodyPr>
            <a:lstStyle/>
            <a:p>
              <a:r>
                <a:rPr lang="zh-CN" altLang="en-US" sz="1200" b="1" dirty="0" smtClean="0">
                  <a:solidFill>
                    <a:schemeClr val="tx1">
                      <a:lumMod val="50000"/>
                      <a:lumOff val="50000"/>
                    </a:schemeClr>
                  </a:solidFill>
                  <a:latin typeface="时尚中黑简体"/>
                  <a:cs typeface="+mn-ea"/>
                </a:rPr>
                <a:t> </a:t>
              </a:r>
              <a:r>
                <a:rPr lang="zh-CN" altLang="en-US" sz="1200" b="1" dirty="0" smtClean="0">
                  <a:solidFill>
                    <a:schemeClr val="tx1">
                      <a:lumMod val="50000"/>
                      <a:lumOff val="50000"/>
                    </a:schemeClr>
                  </a:solidFill>
                  <a:latin typeface="时尚中黑简体"/>
                  <a:cs typeface="+mn-ea"/>
                </a:rPr>
                <a:t>   </a:t>
              </a:r>
              <a:r>
                <a:rPr lang="zh-CN" altLang="en-US" sz="1200" b="1" dirty="0" smtClean="0">
                  <a:solidFill>
                    <a:schemeClr val="tx1">
                      <a:lumMod val="50000"/>
                      <a:lumOff val="50000"/>
                    </a:schemeClr>
                  </a:solidFill>
                  <a:latin typeface="时尚中黑简体"/>
                  <a:cs typeface="+mn-ea"/>
                </a:rPr>
                <a:t>达芬奇机器人</a:t>
              </a:r>
              <a:r>
                <a:rPr lang="zh-CN" altLang="en-US" sz="1200" b="1" dirty="0" smtClean="0">
                  <a:solidFill>
                    <a:schemeClr val="tx1">
                      <a:lumMod val="50000"/>
                      <a:lumOff val="50000"/>
                    </a:schemeClr>
                  </a:solidFill>
                  <a:latin typeface="时尚中黑简体"/>
                  <a:cs typeface="+mn-ea"/>
                </a:rPr>
                <a:t>手术带您进入未来医疗世界！全日本唯一指定教学机构。</a:t>
              </a:r>
              <a:endParaRPr sz="1200" b="1" dirty="0">
                <a:solidFill>
                  <a:schemeClr val="tx1">
                    <a:lumMod val="50000"/>
                    <a:lumOff val="50000"/>
                  </a:schemeClr>
                </a:solidFill>
                <a:latin typeface="时尚中黑简体"/>
                <a:cs typeface="+mn-ea"/>
              </a:endParaRPr>
            </a:p>
          </p:txBody>
        </p:sp>
        <p:cxnSp>
          <p:nvCxnSpPr>
            <p:cNvPr id="7" name="直接连接符 6"/>
            <p:cNvCxnSpPr/>
            <p:nvPr/>
          </p:nvCxnSpPr>
          <p:spPr>
            <a:xfrm>
              <a:off x="61595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36903" y="4508501"/>
              <a:ext cx="933094" cy="933094"/>
            </a:xfrm>
            <a:prstGeom prst="rect">
              <a:avLst/>
            </a:prstGeom>
          </p:spPr>
        </p:pic>
      </p:grpSp>
      <p:grpSp>
        <p:nvGrpSpPr>
          <p:cNvPr id="6" name="组合 24"/>
          <p:cNvGrpSpPr/>
          <p:nvPr/>
        </p:nvGrpSpPr>
        <p:grpSpPr>
          <a:xfrm>
            <a:off x="4508500" y="4651229"/>
            <a:ext cx="3469814" cy="2007436"/>
            <a:chOff x="4508500" y="4651229"/>
            <a:chExt cx="3469814" cy="2007436"/>
          </a:xfrm>
        </p:grpSpPr>
        <p:sp>
          <p:nvSpPr>
            <p:cNvPr id="11" name="文本框 10"/>
            <p:cNvSpPr txBox="1"/>
            <p:nvPr/>
          </p:nvSpPr>
          <p:spPr>
            <a:xfrm>
              <a:off x="4521600" y="5612164"/>
              <a:ext cx="3456714" cy="523220"/>
            </a:xfrm>
            <a:prstGeom prst="rect">
              <a:avLst/>
            </a:prstGeom>
            <a:noFill/>
          </p:spPr>
          <p:txBody>
            <a:bodyPr wrap="square" rtlCol="0">
              <a:spAutoFit/>
            </a:bodyPr>
            <a:lstStyle/>
            <a:p>
              <a:pPr algn="ctr"/>
              <a:r>
                <a:rPr lang="zh-CN" altLang="en-US" sz="2800" b="1" dirty="0" smtClean="0">
                  <a:solidFill>
                    <a:schemeClr val="accent4"/>
                  </a:solidFill>
                  <a:latin typeface="微软雅黑" panose="020B0503020204020204" pitchFamily="34" charset="-122"/>
                  <a:ea typeface="微软雅黑" panose="020B0503020204020204" pitchFamily="34" charset="-122"/>
                </a:rPr>
                <a:t>医科大学排名第一</a:t>
              </a:r>
              <a:endParaRPr lang="zh-CN" altLang="en-US" sz="2800" b="1" dirty="0" smtClean="0">
                <a:solidFill>
                  <a:schemeClr val="accent4"/>
                </a:solidFill>
                <a:latin typeface="微软雅黑" panose="020B0503020204020204" pitchFamily="34" charset="-122"/>
                <a:ea typeface="微软雅黑" panose="020B0503020204020204" pitchFamily="34" charset="-122"/>
              </a:endParaRPr>
            </a:p>
          </p:txBody>
        </p:sp>
        <p:sp>
          <p:nvSpPr>
            <p:cNvPr id="12" name="矩形 11"/>
            <p:cNvSpPr/>
            <p:nvPr/>
          </p:nvSpPr>
          <p:spPr>
            <a:xfrm>
              <a:off x="4538087" y="6381666"/>
              <a:ext cx="3115826" cy="276999"/>
            </a:xfrm>
            <a:prstGeom prst="rect">
              <a:avLst/>
            </a:prstGeom>
          </p:spPr>
          <p:txBody>
            <a:bodyPr wrap="square">
              <a:spAutoFit/>
            </a:bodyPr>
            <a:lstStyle/>
            <a:p>
              <a:r>
                <a:rPr lang="zh-CN" altLang="en-US" sz="1200" b="1" dirty="0" smtClean="0">
                  <a:solidFill>
                    <a:schemeClr val="tx1">
                      <a:lumMod val="50000"/>
                      <a:lumOff val="50000"/>
                    </a:schemeClr>
                  </a:solidFill>
                  <a:latin typeface="时尚中黑简体"/>
                  <a:cs typeface="+mn-ea"/>
                </a:rPr>
                <a:t>连续</a:t>
              </a:r>
              <a:r>
                <a:rPr lang="en-US" altLang="zh-CN" sz="1200" b="1" dirty="0" smtClean="0">
                  <a:solidFill>
                    <a:schemeClr val="tx1">
                      <a:lumMod val="50000"/>
                      <a:lumOff val="50000"/>
                    </a:schemeClr>
                  </a:solidFill>
                  <a:latin typeface="时尚中黑简体"/>
                  <a:cs typeface="+mn-ea"/>
                </a:rPr>
                <a:t>3</a:t>
              </a:r>
              <a:r>
                <a:rPr lang="zh-CN" altLang="en-US" sz="1200" b="1" dirty="0" smtClean="0">
                  <a:solidFill>
                    <a:schemeClr val="tx1">
                      <a:lumMod val="50000"/>
                      <a:lumOff val="50000"/>
                    </a:schemeClr>
                  </a:solidFill>
                  <a:latin typeface="时尚中黑简体"/>
                  <a:cs typeface="+mn-ea"/>
                </a:rPr>
                <a:t>年蝉联日本医科大学排名第一位</a:t>
              </a:r>
              <a:endParaRPr lang="en-US" sz="1200" b="1" dirty="0" smtClean="0">
                <a:solidFill>
                  <a:schemeClr val="tx1">
                    <a:lumMod val="50000"/>
                    <a:lumOff val="50000"/>
                  </a:schemeClr>
                </a:solidFill>
                <a:latin typeface="时尚中黑简体"/>
                <a:cs typeface="+mn-ea"/>
              </a:endParaRPr>
            </a:p>
          </p:txBody>
        </p:sp>
        <p:cxnSp>
          <p:nvCxnSpPr>
            <p:cNvPr id="13" name="直接连接符 12"/>
            <p:cNvCxnSpPr/>
            <p:nvPr/>
          </p:nvCxnSpPr>
          <p:spPr>
            <a:xfrm>
              <a:off x="450850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600878" y="4651229"/>
              <a:ext cx="990245" cy="647638"/>
            </a:xfrm>
            <a:prstGeom prst="rect">
              <a:avLst/>
            </a:prstGeom>
          </p:spPr>
        </p:pic>
      </p:grpSp>
      <p:sp>
        <p:nvSpPr>
          <p:cNvPr id="27"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藤田医科</a:t>
            </a:r>
            <a:r>
              <a:rPr lang="zh-CN" altLang="en-US" dirty="0" smtClean="0"/>
              <a:t>大学病院</a:t>
            </a:r>
            <a:endParaRPr lang="zh-CN" altLang="en-US" dirty="0"/>
          </a:p>
        </p:txBody>
      </p:sp>
      <p:pic>
        <p:nvPicPr>
          <p:cNvPr id="5123" name="Picture 3" descr="C:\Users\mac\Desktop\郝总宣传册\藤田医科大学医院\微信图片_20180618160258.png"/>
          <p:cNvPicPr>
            <a:picLocks noChangeAspect="1" noChangeArrowheads="1"/>
          </p:cNvPicPr>
          <p:nvPr/>
        </p:nvPicPr>
        <p:blipFill>
          <a:blip r:embed="rId5"/>
          <a:srcRect/>
          <a:stretch>
            <a:fillRect/>
          </a:stretch>
        </p:blipFill>
        <p:spPr bwMode="auto">
          <a:xfrm>
            <a:off x="4003445" y="3150394"/>
            <a:ext cx="4240443" cy="2419767"/>
          </a:xfrm>
          <a:prstGeom prst="rect">
            <a:avLst/>
          </a:prstGeom>
          <a:noFill/>
        </p:spPr>
      </p:pic>
      <p:pic>
        <p:nvPicPr>
          <p:cNvPr id="24" name="図 1"/>
          <p:cNvPicPr>
            <a:picLocks noChangeAspect="1"/>
          </p:cNvPicPr>
          <p:nvPr/>
        </p:nvPicPr>
        <p:blipFill>
          <a:blip r:embed="rId6" cstate="screen"/>
          <a:stretch>
            <a:fillRect/>
          </a:stretch>
        </p:blipFill>
        <p:spPr>
          <a:xfrm>
            <a:off x="171450" y="3194642"/>
            <a:ext cx="3743325" cy="2325324"/>
          </a:xfrm>
          <a:prstGeom prst="rect">
            <a:avLst/>
          </a:prstGeom>
        </p:spPr>
      </p:pic>
      <p:pic>
        <p:nvPicPr>
          <p:cNvPr id="25" name="main-img001.jpg" descr="main-img001.jpg"/>
          <p:cNvPicPr>
            <a:picLocks noChangeAspect="1"/>
          </p:cNvPicPr>
          <p:nvPr/>
        </p:nvPicPr>
        <p:blipFill>
          <a:blip r:embed="rId7">
            <a:extLst/>
          </a:blip>
          <a:stretch>
            <a:fillRect/>
          </a:stretch>
        </p:blipFill>
        <p:spPr>
          <a:xfrm>
            <a:off x="355988" y="684055"/>
            <a:ext cx="11307847" cy="1641268"/>
          </a:xfrm>
          <a:prstGeom prst="rect">
            <a:avLst/>
          </a:prstGeom>
          <a:ln w="12700">
            <a:miter lim="400000"/>
          </a:ln>
          <a:effectLst>
            <a:reflection stA="50000" endPos="40000" dir="5400000" sy="-100000" algn="bl" rotWithShape="0"/>
          </a:effectLst>
        </p:spPr>
      </p:pic>
      <p:pic>
        <p:nvPicPr>
          <p:cNvPr id="5124" name="Picture 4" descr="C:\Users\mac\Desktop\f0b9bad95b94b54ab83e638f899678f.jpg"/>
          <p:cNvPicPr>
            <a:picLocks noChangeAspect="1" noChangeArrowheads="1"/>
          </p:cNvPicPr>
          <p:nvPr/>
        </p:nvPicPr>
        <p:blipFill>
          <a:blip r:embed="rId8" cstate="print"/>
          <a:srcRect/>
          <a:stretch>
            <a:fillRect/>
          </a:stretch>
        </p:blipFill>
        <p:spPr bwMode="auto">
          <a:xfrm>
            <a:off x="8245451" y="3210870"/>
            <a:ext cx="3845276" cy="2308407"/>
          </a:xfrm>
          <a:prstGeom prst="rect">
            <a:avLst/>
          </a:prstGeom>
          <a:noFill/>
        </p:spPr>
      </p:pic>
      <p:pic>
        <p:nvPicPr>
          <p:cNvPr id="43" name="图片 42" descr="4c7d1e529f5bc22670a7bb7d563a135.jpg"/>
          <p:cNvPicPr>
            <a:picLocks noChangeAspect="1"/>
          </p:cNvPicPr>
          <p:nvPr/>
        </p:nvPicPr>
        <p:blipFill>
          <a:blip r:embed="rId9" cstate="print"/>
          <a:stretch>
            <a:fillRect/>
          </a:stretch>
        </p:blipFill>
        <p:spPr>
          <a:xfrm>
            <a:off x="150019" y="0"/>
            <a:ext cx="751730" cy="75173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300" advClick="0" advTm="0">
        <p14:pa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5"/>
          <p:cNvGrpSpPr/>
          <p:nvPr/>
        </p:nvGrpSpPr>
        <p:grpSpPr>
          <a:xfrm>
            <a:off x="8401050" y="4563749"/>
            <a:ext cx="3530974" cy="2094916"/>
            <a:chOff x="8401050" y="4563749"/>
            <a:chExt cx="3530974" cy="2094916"/>
          </a:xfrm>
        </p:grpSpPr>
        <p:sp>
          <p:nvSpPr>
            <p:cNvPr id="16" name="文本框 15"/>
            <p:cNvSpPr txBox="1"/>
            <p:nvPr/>
          </p:nvSpPr>
          <p:spPr>
            <a:xfrm>
              <a:off x="8460411" y="5652060"/>
              <a:ext cx="3471613" cy="400110"/>
            </a:xfrm>
            <a:prstGeom prst="rect">
              <a:avLst/>
            </a:prstGeom>
            <a:noFill/>
          </p:spPr>
          <p:txBody>
            <a:bodyPr wrap="square" rtlCol="0">
              <a:spAutoFit/>
            </a:bodyPr>
            <a:lstStyle/>
            <a:p>
              <a:pPr algn="ctr"/>
              <a:endParaRPr lang="zh-CN" altLang="en-US" b="1" dirty="0" smtClean="0">
                <a:solidFill>
                  <a:schemeClr val="accent4"/>
                </a:solidFill>
                <a:latin typeface="微软雅黑" panose="020B0503020204020204" pitchFamily="34" charset="-122"/>
                <a:ea typeface="微软雅黑" panose="020B0503020204020204" pitchFamily="34" charset="-122"/>
              </a:endParaRPr>
            </a:p>
          </p:txBody>
        </p:sp>
        <p:sp>
          <p:nvSpPr>
            <p:cNvPr id="17" name="矩形 16"/>
            <p:cNvSpPr/>
            <p:nvPr/>
          </p:nvSpPr>
          <p:spPr>
            <a:xfrm>
              <a:off x="8430637" y="6381666"/>
              <a:ext cx="3115826" cy="276999"/>
            </a:xfrm>
            <a:prstGeom prst="rect">
              <a:avLst/>
            </a:prstGeom>
          </p:spPr>
          <p:txBody>
            <a:bodyPr wrap="square">
              <a:spAutoFit/>
            </a:bodyPr>
            <a:lstStyle/>
            <a:p>
              <a:r>
                <a:rPr lang="zh-CN" altLang="en-US" sz="1200" dirty="0" smtClean="0">
                  <a:latin typeface="微软雅黑" pitchFamily="34" charset="-122"/>
                  <a:ea typeface="微软雅黑" pitchFamily="34" charset="-122"/>
                </a:rPr>
                <a:t>百年研究成果，终于得以实施！</a:t>
              </a:r>
              <a:endParaRPr lang="ja-JP" altLang="en-US" sz="1200" dirty="0" smtClean="0">
                <a:latin typeface="微软雅黑" pitchFamily="34" charset="-122"/>
                <a:ea typeface="微软雅黑" pitchFamily="34" charset="-122"/>
              </a:endParaRPr>
            </a:p>
          </p:txBody>
        </p:sp>
        <p:cxnSp>
          <p:nvCxnSpPr>
            <p:cNvPr id="18" name="直接连接符 17"/>
            <p:cNvCxnSpPr/>
            <p:nvPr/>
          </p:nvCxnSpPr>
          <p:spPr>
            <a:xfrm>
              <a:off x="840105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56928" y="4563749"/>
              <a:ext cx="863245" cy="822599"/>
            </a:xfrm>
            <a:prstGeom prst="rect">
              <a:avLst/>
            </a:prstGeom>
          </p:spPr>
        </p:pic>
      </p:grpSp>
      <p:grpSp>
        <p:nvGrpSpPr>
          <p:cNvPr id="3" name="组合 23"/>
          <p:cNvGrpSpPr/>
          <p:nvPr/>
        </p:nvGrpSpPr>
        <p:grpSpPr>
          <a:xfrm>
            <a:off x="585664" y="4508501"/>
            <a:ext cx="10177786" cy="2150164"/>
            <a:chOff x="585664" y="4508501"/>
            <a:chExt cx="10177786" cy="2150164"/>
          </a:xfrm>
        </p:grpSpPr>
        <p:sp>
          <p:nvSpPr>
            <p:cNvPr id="4" name="文本框 3"/>
            <p:cNvSpPr txBox="1"/>
            <p:nvPr/>
          </p:nvSpPr>
          <p:spPr>
            <a:xfrm>
              <a:off x="585664" y="5661025"/>
              <a:ext cx="10177786" cy="523220"/>
            </a:xfrm>
            <a:prstGeom prst="rect">
              <a:avLst/>
            </a:prstGeom>
            <a:noFill/>
          </p:spPr>
          <p:txBody>
            <a:bodyPr wrap="none" rtlCol="0">
              <a:spAutoFit/>
            </a:bodyPr>
            <a:lstStyle/>
            <a:p>
              <a:pPr algn="ctr"/>
              <a:r>
                <a:rPr lang="zh-CN" altLang="en-US" sz="2800" b="1" dirty="0" smtClean="0">
                  <a:solidFill>
                    <a:schemeClr val="accent4"/>
                  </a:solidFill>
                  <a:latin typeface="微软雅黑" panose="020B0503020204020204" pitchFamily="34" charset="-122"/>
                  <a:ea typeface="微软雅黑" panose="020B0503020204020204" pitchFamily="34" charset="-122"/>
                </a:rPr>
                <a:t>特色：</a:t>
              </a:r>
              <a:r>
                <a:rPr lang="zh-CN" altLang="en-US" sz="2800" b="1" dirty="0" smtClean="0">
                  <a:solidFill>
                    <a:srgbClr val="FF0000"/>
                  </a:solidFill>
                  <a:latin typeface="微软雅黑" panose="020B0503020204020204" pitchFamily="34" charset="-122"/>
                  <a:ea typeface="微软雅黑" panose="020B0503020204020204" pitchFamily="34" charset="-122"/>
                </a:rPr>
                <a:t>重离子治疗；世界首次</a:t>
              </a:r>
              <a:r>
                <a:rPr lang="en-US" altLang="zh-CN" sz="2800" b="1" dirty="0" smtClean="0">
                  <a:solidFill>
                    <a:srgbClr val="FF0000"/>
                  </a:solidFill>
                  <a:latin typeface="微软雅黑" panose="020B0503020204020204" pitchFamily="34" charset="-122"/>
                  <a:ea typeface="微软雅黑" panose="020B0503020204020204" pitchFamily="34" charset="-122"/>
                </a:rPr>
                <a:t>BNCT</a:t>
              </a:r>
              <a:r>
                <a:rPr lang="zh-CN" altLang="en-US" sz="2800" b="1" dirty="0" smtClean="0">
                  <a:solidFill>
                    <a:srgbClr val="FF0000"/>
                  </a:solidFill>
                  <a:latin typeface="微软雅黑" panose="020B0503020204020204" pitchFamily="34" charset="-122"/>
                  <a:ea typeface="微软雅黑" panose="020B0503020204020204" pitchFamily="34" charset="-122"/>
                </a:rPr>
                <a:t>治疗（硼中子捕捉疗法）！</a:t>
              </a:r>
              <a:endParaRPr lang="zh-CN" altLang="en-US" sz="2800" b="1" dirty="0" smtClean="0">
                <a:solidFill>
                  <a:srgbClr val="FF0000"/>
                </a:solidFill>
                <a:latin typeface="微软雅黑" panose="020B0503020204020204" pitchFamily="34" charset="-122"/>
                <a:ea typeface="微软雅黑" panose="020B0503020204020204" pitchFamily="34" charset="-122"/>
              </a:endParaRPr>
            </a:p>
          </p:txBody>
        </p:sp>
        <p:sp>
          <p:nvSpPr>
            <p:cNvPr id="5" name="矩形 4"/>
            <p:cNvSpPr/>
            <p:nvPr/>
          </p:nvSpPr>
          <p:spPr>
            <a:xfrm>
              <a:off x="645537" y="6381666"/>
              <a:ext cx="3115826" cy="276999"/>
            </a:xfrm>
            <a:prstGeom prst="rect">
              <a:avLst/>
            </a:prstGeom>
          </p:spPr>
          <p:txBody>
            <a:bodyPr wrap="square">
              <a:spAutoFit/>
            </a:bodyPr>
            <a:lstStyle/>
            <a:p>
              <a:r>
                <a:rPr lang="zh-CN" altLang="en-US" sz="1200" b="1" dirty="0" smtClean="0">
                  <a:solidFill>
                    <a:schemeClr val="tx1">
                      <a:lumMod val="50000"/>
                      <a:lumOff val="50000"/>
                    </a:schemeClr>
                  </a:solidFill>
                  <a:latin typeface="时尚中黑简体"/>
                  <a:cs typeface="+mn-ea"/>
                </a:rPr>
                <a:t>脑肿瘤治疗打开了历史新的篇章！</a:t>
              </a:r>
              <a:endParaRPr sz="1200" b="1" dirty="0">
                <a:solidFill>
                  <a:schemeClr val="tx1">
                    <a:lumMod val="50000"/>
                    <a:lumOff val="50000"/>
                  </a:schemeClr>
                </a:solidFill>
                <a:latin typeface="时尚中黑简体"/>
                <a:cs typeface="+mn-ea"/>
              </a:endParaRPr>
            </a:p>
          </p:txBody>
        </p:sp>
        <p:cxnSp>
          <p:nvCxnSpPr>
            <p:cNvPr id="7" name="直接连接符 6"/>
            <p:cNvCxnSpPr/>
            <p:nvPr/>
          </p:nvCxnSpPr>
          <p:spPr>
            <a:xfrm>
              <a:off x="61595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36903" y="4508501"/>
              <a:ext cx="933094" cy="933094"/>
            </a:xfrm>
            <a:prstGeom prst="rect">
              <a:avLst/>
            </a:prstGeom>
          </p:spPr>
        </p:pic>
      </p:grpSp>
      <p:grpSp>
        <p:nvGrpSpPr>
          <p:cNvPr id="6" name="组合 24"/>
          <p:cNvGrpSpPr/>
          <p:nvPr/>
        </p:nvGrpSpPr>
        <p:grpSpPr>
          <a:xfrm>
            <a:off x="4508500" y="4651229"/>
            <a:ext cx="3175000" cy="2007436"/>
            <a:chOff x="4508500" y="4651229"/>
            <a:chExt cx="3175000" cy="2007436"/>
          </a:xfrm>
        </p:grpSpPr>
        <p:sp>
          <p:nvSpPr>
            <p:cNvPr id="11" name="文本框 10"/>
            <p:cNvSpPr txBox="1"/>
            <p:nvPr/>
          </p:nvSpPr>
          <p:spPr>
            <a:xfrm>
              <a:off x="4926449" y="5661025"/>
              <a:ext cx="184730" cy="954107"/>
            </a:xfrm>
            <a:prstGeom prst="rect">
              <a:avLst/>
            </a:prstGeom>
            <a:noFill/>
          </p:spPr>
          <p:txBody>
            <a:bodyPr wrap="none" rtlCol="0">
              <a:spAutoFit/>
            </a:bodyPr>
            <a:lstStyle/>
            <a:p>
              <a:pPr algn="ctr"/>
              <a:endParaRPr lang="en-US" altLang="zh-CN" sz="2800" b="1" dirty="0" smtClean="0">
                <a:solidFill>
                  <a:schemeClr val="accent4"/>
                </a:solidFill>
                <a:latin typeface="微软雅黑" panose="020B0503020204020204" pitchFamily="34" charset="-122"/>
                <a:ea typeface="微软雅黑" panose="020B0503020204020204" pitchFamily="34" charset="-122"/>
              </a:endParaRPr>
            </a:p>
            <a:p>
              <a:pPr algn="ctr"/>
              <a:endParaRPr lang="zh-CN" altLang="en-US" sz="2800" b="1" dirty="0" smtClean="0">
                <a:solidFill>
                  <a:schemeClr val="accent4"/>
                </a:solidFill>
                <a:latin typeface="微软雅黑" panose="020B0503020204020204" pitchFamily="34" charset="-122"/>
                <a:ea typeface="微软雅黑" panose="020B0503020204020204" pitchFamily="34" charset="-122"/>
              </a:endParaRPr>
            </a:p>
          </p:txBody>
        </p:sp>
        <p:sp>
          <p:nvSpPr>
            <p:cNvPr id="12" name="矩形 11"/>
            <p:cNvSpPr/>
            <p:nvPr/>
          </p:nvSpPr>
          <p:spPr>
            <a:xfrm>
              <a:off x="4538087" y="6381666"/>
              <a:ext cx="3115826" cy="276999"/>
            </a:xfrm>
            <a:prstGeom prst="rect">
              <a:avLst/>
            </a:prstGeom>
          </p:spPr>
          <p:txBody>
            <a:bodyPr wrap="square">
              <a:spAutoFit/>
            </a:bodyPr>
            <a:lstStyle/>
            <a:p>
              <a:r>
                <a:rPr lang="zh-CN" altLang="en-US" sz="1200" b="1" dirty="0" smtClean="0">
                  <a:solidFill>
                    <a:schemeClr val="tx1">
                      <a:lumMod val="50000"/>
                      <a:lumOff val="50000"/>
                    </a:schemeClr>
                  </a:solidFill>
                  <a:latin typeface="时尚中黑简体"/>
                  <a:cs typeface="+mn-ea"/>
                </a:rPr>
                <a:t>无需</a:t>
              </a:r>
              <a:r>
                <a:rPr lang="zh-CN" altLang="en-US" sz="1200" b="1" dirty="0" smtClean="0">
                  <a:solidFill>
                    <a:schemeClr val="tx1">
                      <a:lumMod val="50000"/>
                      <a:lumOff val="50000"/>
                    </a:schemeClr>
                  </a:solidFill>
                  <a:latin typeface="时尚中黑简体"/>
                  <a:cs typeface="+mn-ea"/>
                </a:rPr>
                <a:t>手术，不会伤害脑细胞！</a:t>
              </a:r>
              <a:endParaRPr lang="en-US" sz="1200" b="1" dirty="0" smtClean="0">
                <a:solidFill>
                  <a:schemeClr val="tx1">
                    <a:lumMod val="50000"/>
                    <a:lumOff val="50000"/>
                  </a:schemeClr>
                </a:solidFill>
                <a:latin typeface="时尚中黑简体"/>
                <a:cs typeface="+mn-ea"/>
              </a:endParaRPr>
            </a:p>
          </p:txBody>
        </p:sp>
        <p:cxnSp>
          <p:nvCxnSpPr>
            <p:cNvPr id="13" name="直接连接符 12"/>
            <p:cNvCxnSpPr/>
            <p:nvPr/>
          </p:nvCxnSpPr>
          <p:spPr>
            <a:xfrm>
              <a:off x="450850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600878" y="4651229"/>
              <a:ext cx="990245" cy="647638"/>
            </a:xfrm>
            <a:prstGeom prst="rect">
              <a:avLst/>
            </a:prstGeom>
          </p:spPr>
        </p:pic>
      </p:grpSp>
      <p:sp>
        <p:nvSpPr>
          <p:cNvPr id="27"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综合南东北病院集团</a:t>
            </a:r>
            <a:endParaRPr lang="zh-CN" altLang="en-US" dirty="0"/>
          </a:p>
        </p:txBody>
      </p:sp>
      <p:pic>
        <p:nvPicPr>
          <p:cNvPr id="24" name="图片 23" descr="4c7d1e529f5bc22670a7bb7d563a135.jpg"/>
          <p:cNvPicPr>
            <a:picLocks noChangeAspect="1"/>
          </p:cNvPicPr>
          <p:nvPr/>
        </p:nvPicPr>
        <p:blipFill>
          <a:blip r:embed="rId5" cstate="print"/>
          <a:stretch>
            <a:fillRect/>
          </a:stretch>
        </p:blipFill>
        <p:spPr>
          <a:xfrm>
            <a:off x="156999" y="0"/>
            <a:ext cx="751730" cy="751730"/>
          </a:xfrm>
          <a:prstGeom prst="rect">
            <a:avLst/>
          </a:prstGeom>
        </p:spPr>
      </p:pic>
      <p:pic>
        <p:nvPicPr>
          <p:cNvPr id="3076" name="Picture 4" descr="http://southerntohoku-bnct.com/images/3contents-1.jpg"/>
          <p:cNvPicPr>
            <a:picLocks noChangeAspect="1" noChangeArrowheads="1"/>
          </p:cNvPicPr>
          <p:nvPr/>
        </p:nvPicPr>
        <p:blipFill>
          <a:blip r:embed="rId6"/>
          <a:srcRect/>
          <a:stretch>
            <a:fillRect/>
          </a:stretch>
        </p:blipFill>
        <p:spPr bwMode="auto">
          <a:xfrm>
            <a:off x="0" y="3315572"/>
            <a:ext cx="4041508" cy="2307028"/>
          </a:xfrm>
          <a:prstGeom prst="rect">
            <a:avLst/>
          </a:prstGeom>
          <a:noFill/>
        </p:spPr>
      </p:pic>
      <p:pic>
        <p:nvPicPr>
          <p:cNvPr id="3078" name="Picture 6" descr="http://southerntohoku-bnct.com/images/3contents-2.jpg"/>
          <p:cNvPicPr>
            <a:picLocks noChangeAspect="1" noChangeArrowheads="1"/>
          </p:cNvPicPr>
          <p:nvPr/>
        </p:nvPicPr>
        <p:blipFill>
          <a:blip r:embed="rId7"/>
          <a:srcRect/>
          <a:stretch>
            <a:fillRect/>
          </a:stretch>
        </p:blipFill>
        <p:spPr bwMode="auto">
          <a:xfrm>
            <a:off x="4218024" y="1186625"/>
            <a:ext cx="7713340" cy="4400821"/>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300" advClick="0" advTm="0">
        <p14:pa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5"/>
          <p:cNvGrpSpPr/>
          <p:nvPr/>
        </p:nvGrpSpPr>
        <p:grpSpPr>
          <a:xfrm>
            <a:off x="8401050" y="4563749"/>
            <a:ext cx="3530974" cy="3279856"/>
            <a:chOff x="8401050" y="4563749"/>
            <a:chExt cx="3530974" cy="3279856"/>
          </a:xfrm>
        </p:grpSpPr>
        <p:sp>
          <p:nvSpPr>
            <p:cNvPr id="16" name="文本框 15"/>
            <p:cNvSpPr txBox="1"/>
            <p:nvPr/>
          </p:nvSpPr>
          <p:spPr>
            <a:xfrm>
              <a:off x="8460411" y="5652060"/>
              <a:ext cx="3471613" cy="400110"/>
            </a:xfrm>
            <a:prstGeom prst="rect">
              <a:avLst/>
            </a:prstGeom>
            <a:noFill/>
          </p:spPr>
          <p:txBody>
            <a:bodyPr wrap="square" rtlCol="0">
              <a:spAutoFit/>
            </a:bodyPr>
            <a:lstStyle/>
            <a:p>
              <a:pPr algn="ctr"/>
              <a:r>
                <a:rPr lang="zh-CN" altLang="en-US" b="1" dirty="0" smtClean="0">
                  <a:solidFill>
                    <a:schemeClr val="accent4"/>
                  </a:solidFill>
                  <a:latin typeface="微软雅黑" panose="020B0503020204020204" pitchFamily="34" charset="-122"/>
                  <a:ea typeface="微软雅黑" panose="020B0503020204020204" pitchFamily="34" charset="-122"/>
                </a:rPr>
                <a:t>与</a:t>
              </a:r>
              <a:r>
                <a:rPr lang="zh-CN" altLang="en-US" b="1" dirty="0" smtClean="0">
                  <a:solidFill>
                    <a:schemeClr val="accent4"/>
                  </a:solidFill>
                  <a:latin typeface="微软雅黑" panose="020B0503020204020204" pitchFamily="34" charset="-122"/>
                  <a:ea typeface="微软雅黑" panose="020B0503020204020204" pitchFamily="34" charset="-122"/>
                </a:rPr>
                <a:t>化疗并用</a:t>
              </a:r>
              <a:endParaRPr lang="zh-CN" altLang="en-US" b="1" dirty="0" smtClean="0">
                <a:solidFill>
                  <a:schemeClr val="accent4"/>
                </a:solidFill>
                <a:latin typeface="微软雅黑" panose="020B0503020204020204" pitchFamily="34" charset="-122"/>
                <a:ea typeface="微软雅黑" panose="020B0503020204020204" pitchFamily="34" charset="-122"/>
              </a:endParaRPr>
            </a:p>
          </p:txBody>
        </p:sp>
        <p:sp>
          <p:nvSpPr>
            <p:cNvPr id="17" name="矩形 16"/>
            <p:cNvSpPr/>
            <p:nvPr/>
          </p:nvSpPr>
          <p:spPr>
            <a:xfrm>
              <a:off x="8430637" y="6381666"/>
              <a:ext cx="3115826" cy="1461939"/>
            </a:xfrm>
            <a:prstGeom prst="rect">
              <a:avLst/>
            </a:prstGeom>
          </p:spPr>
          <p:txBody>
            <a:bodyPr wrap="square">
              <a:spAutoFit/>
            </a:bodyPr>
            <a:lstStyle/>
            <a:p>
              <a:r>
                <a:rPr lang="zh-CN" altLang="en-US" sz="1100" dirty="0" smtClean="0"/>
                <a:t>效果</a:t>
              </a:r>
              <a:r>
                <a:rPr lang="zh-CN" altLang="en-US" sz="1100" dirty="0" smtClean="0"/>
                <a:t>，使病患深部的癌组织及其周围的正常组织得到温热治疗。因为癌组织部位即使使其温度上升也不会引起血管扩张，温度很容易被癌组织部位困住，因此癌组织的部位比其周围正常组织容易温度上升，会因为高温而造成细胞损伤，而常平管仪器是在治疗的同时使身体表面冷却，使患者免受烧伤，安全接受治疗。</a:t>
              </a:r>
            </a:p>
            <a:p>
              <a:endParaRPr lang="ja-JP" altLang="en-US" sz="1200" dirty="0" smtClean="0">
                <a:latin typeface="微软雅黑" pitchFamily="34" charset="-122"/>
                <a:ea typeface="微软雅黑" pitchFamily="34" charset="-122"/>
              </a:endParaRPr>
            </a:p>
          </p:txBody>
        </p:sp>
        <p:cxnSp>
          <p:nvCxnSpPr>
            <p:cNvPr id="18" name="直接连接符 17"/>
            <p:cNvCxnSpPr/>
            <p:nvPr/>
          </p:nvCxnSpPr>
          <p:spPr>
            <a:xfrm>
              <a:off x="840105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56928" y="4563749"/>
              <a:ext cx="863245" cy="822599"/>
            </a:xfrm>
            <a:prstGeom prst="rect">
              <a:avLst/>
            </a:prstGeom>
          </p:spPr>
        </p:pic>
      </p:grpSp>
      <p:grpSp>
        <p:nvGrpSpPr>
          <p:cNvPr id="3" name="组合 23"/>
          <p:cNvGrpSpPr/>
          <p:nvPr/>
        </p:nvGrpSpPr>
        <p:grpSpPr>
          <a:xfrm>
            <a:off x="585664" y="4508501"/>
            <a:ext cx="4658648" cy="3258160"/>
            <a:chOff x="585664" y="4508501"/>
            <a:chExt cx="4658648" cy="3258160"/>
          </a:xfrm>
        </p:grpSpPr>
        <p:sp>
          <p:nvSpPr>
            <p:cNvPr id="4" name="文本框 3"/>
            <p:cNvSpPr txBox="1"/>
            <p:nvPr/>
          </p:nvSpPr>
          <p:spPr>
            <a:xfrm>
              <a:off x="585664" y="5661025"/>
              <a:ext cx="4658648" cy="830997"/>
            </a:xfrm>
            <a:prstGeom prst="rect">
              <a:avLst/>
            </a:prstGeom>
            <a:noFill/>
          </p:spPr>
          <p:txBody>
            <a:bodyPr wrap="none" rtlCol="0">
              <a:spAutoFit/>
            </a:bodyPr>
            <a:lstStyle/>
            <a:p>
              <a:pPr algn="ctr"/>
              <a:r>
                <a:rPr lang="zh-CN" altLang="en-US" b="1" dirty="0" smtClean="0">
                  <a:solidFill>
                    <a:schemeClr val="accent4"/>
                  </a:solidFill>
                  <a:latin typeface="微软雅黑" panose="020B0503020204020204" pitchFamily="34" charset="-122"/>
                  <a:ea typeface="微软雅黑" panose="020B0503020204020204" pitchFamily="34" charset="-122"/>
                </a:rPr>
                <a:t>特色：</a:t>
              </a:r>
              <a:r>
                <a:rPr lang="zh-CN" altLang="en-US" b="1" dirty="0" smtClean="0">
                  <a:solidFill>
                    <a:srgbClr val="FF0000"/>
                  </a:solidFill>
                </a:rPr>
                <a:t>温热治疗（</a:t>
              </a:r>
              <a:r>
                <a:rPr lang="en-US" b="1" dirty="0" smtClean="0">
                  <a:solidFill>
                    <a:srgbClr val="FF0000"/>
                  </a:solidFill>
                </a:rPr>
                <a:t>Hyperthermia</a:t>
              </a:r>
              <a:r>
                <a:rPr lang="zh-CN" altLang="en-US" b="1" dirty="0" smtClean="0">
                  <a:solidFill>
                    <a:srgbClr val="FF0000"/>
                  </a:solidFill>
                </a:rPr>
                <a:t>）</a:t>
              </a:r>
              <a:r>
                <a:rPr lang="zh-CN" altLang="en-US" b="1" dirty="0" smtClean="0">
                  <a:solidFill>
                    <a:srgbClr val="FF0000"/>
                  </a:solidFill>
                </a:rPr>
                <a:t>法，</a:t>
              </a:r>
              <a:endParaRPr lang="zh-CN" altLang="en-US" dirty="0" smtClean="0">
                <a:solidFill>
                  <a:srgbClr val="FF0000"/>
                </a:solidFill>
              </a:endParaRPr>
            </a:p>
            <a:p>
              <a:pPr algn="ctr"/>
              <a:endParaRPr lang="zh-CN" altLang="en-US" sz="2800" b="1" dirty="0" smtClean="0">
                <a:solidFill>
                  <a:schemeClr val="accent4"/>
                </a:solidFill>
                <a:latin typeface="微软雅黑" panose="020B0503020204020204" pitchFamily="34" charset="-122"/>
                <a:ea typeface="微软雅黑" panose="020B0503020204020204" pitchFamily="34" charset="-122"/>
              </a:endParaRPr>
            </a:p>
          </p:txBody>
        </p:sp>
        <p:sp>
          <p:nvSpPr>
            <p:cNvPr id="5" name="矩形 4"/>
            <p:cNvSpPr/>
            <p:nvPr/>
          </p:nvSpPr>
          <p:spPr>
            <a:xfrm>
              <a:off x="645537" y="6381666"/>
              <a:ext cx="3115826" cy="1384995"/>
            </a:xfrm>
            <a:prstGeom prst="rect">
              <a:avLst/>
            </a:prstGeom>
          </p:spPr>
          <p:txBody>
            <a:bodyPr wrap="square">
              <a:spAutoFit/>
            </a:bodyPr>
            <a:lstStyle/>
            <a:p>
              <a:r>
                <a:rPr lang="zh-CN" altLang="en-US" sz="1200" b="1" dirty="0" smtClean="0">
                  <a:solidFill>
                    <a:schemeClr val="tx1">
                      <a:lumMod val="50000"/>
                      <a:lumOff val="50000"/>
                    </a:schemeClr>
                  </a:solidFill>
                  <a:latin typeface="时尚中黑简体"/>
                  <a:cs typeface="+mn-ea"/>
                </a:rPr>
                <a:t>    </a:t>
              </a:r>
              <a:r>
                <a:rPr lang="zh-CN" altLang="en-US" sz="1200" dirty="0" smtClean="0"/>
                <a:t>温热</a:t>
              </a:r>
              <a:r>
                <a:rPr lang="zh-CN" altLang="en-US" sz="1200" dirty="0" smtClean="0"/>
                <a:t>治疗是根据把身体温热的物理原理治疗疾病的方法。</a:t>
              </a:r>
            </a:p>
            <a:p>
              <a:r>
                <a:rPr lang="zh-CN" altLang="en-US" sz="1200" dirty="0" smtClean="0"/>
                <a:t>   此</a:t>
              </a:r>
              <a:r>
                <a:rPr lang="zh-CN" altLang="en-US" sz="1200" dirty="0" smtClean="0"/>
                <a:t>治疗方法从希波克拉底的时代开始被广泛运用，在日本温泉疗法等在广义范围上也被称为温热疗法，在癌症治疗上，用无线电波的高温灼烧的方式将癌症组织灼烧，</a:t>
              </a:r>
              <a:r>
                <a:rPr lang="zh-CN" altLang="en-US" sz="1200" dirty="0" smtClean="0"/>
                <a:t>用</a:t>
              </a:r>
              <a:endParaRPr lang="zh-CN" altLang="en-US" sz="1200" dirty="0" smtClean="0"/>
            </a:p>
            <a:p>
              <a:endParaRPr sz="1200" b="1" dirty="0">
                <a:solidFill>
                  <a:schemeClr val="tx1">
                    <a:lumMod val="50000"/>
                    <a:lumOff val="50000"/>
                  </a:schemeClr>
                </a:solidFill>
                <a:latin typeface="时尚中黑简体"/>
                <a:cs typeface="+mn-ea"/>
              </a:endParaRPr>
            </a:p>
          </p:txBody>
        </p:sp>
        <p:cxnSp>
          <p:nvCxnSpPr>
            <p:cNvPr id="7" name="直接连接符 6"/>
            <p:cNvCxnSpPr/>
            <p:nvPr/>
          </p:nvCxnSpPr>
          <p:spPr>
            <a:xfrm>
              <a:off x="61595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36903" y="4508501"/>
              <a:ext cx="933094" cy="933094"/>
            </a:xfrm>
            <a:prstGeom prst="rect">
              <a:avLst/>
            </a:prstGeom>
          </p:spPr>
        </p:pic>
      </p:grpSp>
      <p:grpSp>
        <p:nvGrpSpPr>
          <p:cNvPr id="6" name="组合 24"/>
          <p:cNvGrpSpPr/>
          <p:nvPr/>
        </p:nvGrpSpPr>
        <p:grpSpPr>
          <a:xfrm>
            <a:off x="4508500" y="4651229"/>
            <a:ext cx="3175000" cy="2930766"/>
            <a:chOff x="4508500" y="4651229"/>
            <a:chExt cx="3175000" cy="2930766"/>
          </a:xfrm>
        </p:grpSpPr>
        <p:sp>
          <p:nvSpPr>
            <p:cNvPr id="11" name="文本框 10"/>
            <p:cNvSpPr txBox="1"/>
            <p:nvPr/>
          </p:nvSpPr>
          <p:spPr>
            <a:xfrm>
              <a:off x="4926449" y="5661025"/>
              <a:ext cx="2492990" cy="707886"/>
            </a:xfrm>
            <a:prstGeom prst="rect">
              <a:avLst/>
            </a:prstGeom>
            <a:noFill/>
          </p:spPr>
          <p:txBody>
            <a:bodyPr wrap="none" rtlCol="0">
              <a:spAutoFit/>
            </a:bodyPr>
            <a:lstStyle/>
            <a:p>
              <a:pPr algn="ctr"/>
              <a:r>
                <a:rPr lang="zh-CN" altLang="en-US" b="1" dirty="0" smtClean="0">
                  <a:solidFill>
                    <a:srgbClr val="FF0000"/>
                  </a:solidFill>
                  <a:latin typeface="微软雅黑" panose="020B0503020204020204" pitchFamily="34" charset="-122"/>
                  <a:ea typeface="微软雅黑" panose="020B0503020204020204" pitchFamily="34" charset="-122"/>
                </a:rPr>
                <a:t>血管内治疗等相结合</a:t>
              </a:r>
              <a:endParaRPr lang="en-US" altLang="zh-CN" b="1" dirty="0" smtClean="0">
                <a:solidFill>
                  <a:srgbClr val="FF0000"/>
                </a:solidFill>
                <a:latin typeface="微软雅黑" panose="020B0503020204020204" pitchFamily="34" charset="-122"/>
                <a:ea typeface="微软雅黑" panose="020B0503020204020204" pitchFamily="34" charset="-122"/>
              </a:endParaRPr>
            </a:p>
            <a:p>
              <a:pPr algn="ctr"/>
              <a:endParaRPr lang="zh-CN" altLang="en-US" b="1" dirty="0" smtClean="0">
                <a:solidFill>
                  <a:srgbClr val="FF0000"/>
                </a:solidFill>
                <a:latin typeface="微软雅黑" panose="020B0503020204020204" pitchFamily="34" charset="-122"/>
                <a:ea typeface="微软雅黑" panose="020B0503020204020204" pitchFamily="34" charset="-122"/>
              </a:endParaRPr>
            </a:p>
          </p:txBody>
        </p:sp>
        <p:sp>
          <p:nvSpPr>
            <p:cNvPr id="12" name="矩形 11"/>
            <p:cNvSpPr/>
            <p:nvPr/>
          </p:nvSpPr>
          <p:spPr>
            <a:xfrm>
              <a:off x="4538087" y="6381666"/>
              <a:ext cx="3115826" cy="1200329"/>
            </a:xfrm>
            <a:prstGeom prst="rect">
              <a:avLst/>
            </a:prstGeom>
          </p:spPr>
          <p:txBody>
            <a:bodyPr wrap="square">
              <a:spAutoFit/>
            </a:bodyPr>
            <a:lstStyle/>
            <a:p>
              <a:r>
                <a:rPr lang="en-US" sz="1200" dirty="0" smtClean="0"/>
                <a:t> </a:t>
              </a:r>
              <a:r>
                <a:rPr lang="en-US" sz="1200" dirty="0" smtClean="0"/>
                <a:t>40-42</a:t>
              </a:r>
              <a:r>
                <a:rPr lang="zh-CN" altLang="en-US" sz="1200" dirty="0" smtClean="0"/>
                <a:t>度低温域的温度使用电磁波温热的治疗方法治疗癌症。本院采用常平管</a:t>
              </a:r>
              <a:r>
                <a:rPr lang="en-US" sz="1200" dirty="0" smtClean="0"/>
                <a:t>RF8</a:t>
              </a:r>
              <a:r>
                <a:rPr lang="zh-CN" altLang="en-US" sz="1200" dirty="0" smtClean="0"/>
                <a:t>（山本</a:t>
              </a:r>
              <a:r>
                <a:rPr lang="en-US" sz="1200" dirty="0" smtClean="0"/>
                <a:t>VINITA</a:t>
              </a:r>
              <a:r>
                <a:rPr lang="zh-CN" altLang="en-US" sz="1200" dirty="0" smtClean="0"/>
                <a:t>公司制造）的电磁波温热疗法进行治疗</a:t>
              </a:r>
              <a:r>
                <a:rPr lang="zh-CN" altLang="en-US" sz="1200" dirty="0" smtClean="0"/>
                <a:t>。</a:t>
              </a:r>
              <a:r>
                <a:rPr lang="zh-CN" altLang="en-US" sz="1200" dirty="0" smtClean="0"/>
                <a:t>电磁波温热治疗是把要温热的范围用治疗装置夹住，放出</a:t>
              </a:r>
              <a:r>
                <a:rPr lang="en-US" sz="1200" dirty="0" smtClean="0"/>
                <a:t>8MHz</a:t>
              </a:r>
              <a:r>
                <a:rPr lang="zh-CN" altLang="en-US" sz="1200" dirty="0" smtClean="0"/>
                <a:t>的电磁波（无线电波）。为了达到和微波炉原理一样的</a:t>
              </a:r>
              <a:r>
                <a:rPr lang="zh-CN" altLang="en-US" sz="1200" dirty="0" smtClean="0"/>
                <a:t>温热</a:t>
              </a:r>
              <a:endParaRPr lang="en-US" sz="1200" b="1" dirty="0" smtClean="0">
                <a:solidFill>
                  <a:schemeClr val="tx1">
                    <a:lumMod val="50000"/>
                    <a:lumOff val="50000"/>
                  </a:schemeClr>
                </a:solidFill>
                <a:latin typeface="时尚中黑简体"/>
                <a:cs typeface="+mn-ea"/>
              </a:endParaRPr>
            </a:p>
          </p:txBody>
        </p:sp>
        <p:cxnSp>
          <p:nvCxnSpPr>
            <p:cNvPr id="13" name="直接连接符 12"/>
            <p:cNvCxnSpPr/>
            <p:nvPr/>
          </p:nvCxnSpPr>
          <p:spPr>
            <a:xfrm>
              <a:off x="450850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600878" y="4651229"/>
              <a:ext cx="990245" cy="647638"/>
            </a:xfrm>
            <a:prstGeom prst="rect">
              <a:avLst/>
            </a:prstGeom>
          </p:spPr>
        </p:pic>
      </p:grpSp>
      <p:sp>
        <p:nvSpPr>
          <p:cNvPr id="27"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4" name="Picture 9" descr="C:\Users\d278454\Desktop\５NEW igtロゴ\20160502igt\決定\6.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4944" y="137026"/>
            <a:ext cx="2799041" cy="39932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図 1" descr="http://www.igtc.jp/wordpress/wp-content/themes/igtc/img/treatment/hyperthermia/img_hyperthermia01.jpg"/>
          <p:cNvPicPr/>
          <p:nvPr/>
        </p:nvPicPr>
        <p:blipFill>
          <a:blip r:embed="rId6">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969259" y="3087326"/>
            <a:ext cx="2329753" cy="2381145"/>
          </a:xfrm>
          <a:prstGeom prst="rect">
            <a:avLst/>
          </a:prstGeom>
          <a:noFill/>
          <a:ln>
            <a:noFill/>
          </a:ln>
        </p:spPr>
      </p:pic>
      <p:pic>
        <p:nvPicPr>
          <p:cNvPr id="6147" name="Picture 3" descr="C:\Users\mac\Desktop\gaikan.jpg"/>
          <p:cNvPicPr>
            <a:picLocks noChangeAspect="1" noChangeArrowheads="1"/>
          </p:cNvPicPr>
          <p:nvPr/>
        </p:nvPicPr>
        <p:blipFill>
          <a:blip r:embed="rId7"/>
          <a:srcRect/>
          <a:stretch>
            <a:fillRect/>
          </a:stretch>
        </p:blipFill>
        <p:spPr bwMode="auto">
          <a:xfrm>
            <a:off x="1456155" y="650929"/>
            <a:ext cx="8267701" cy="1993900"/>
          </a:xfrm>
          <a:prstGeom prst="rect">
            <a:avLst/>
          </a:prstGeom>
          <a:noFill/>
        </p:spPr>
      </p:pic>
      <p:pic>
        <p:nvPicPr>
          <p:cNvPr id="6148" name="Picture 4" descr="C:\Users\mac\Desktop\ca_nagare_p02.jpg"/>
          <p:cNvPicPr>
            <a:picLocks noChangeAspect="1" noChangeArrowheads="1"/>
          </p:cNvPicPr>
          <p:nvPr/>
        </p:nvPicPr>
        <p:blipFill>
          <a:blip r:embed="rId8"/>
          <a:srcRect/>
          <a:stretch>
            <a:fillRect/>
          </a:stretch>
        </p:blipFill>
        <p:spPr bwMode="auto">
          <a:xfrm>
            <a:off x="7914902" y="3191435"/>
            <a:ext cx="4023953" cy="2214283"/>
          </a:xfrm>
          <a:prstGeom prst="rect">
            <a:avLst/>
          </a:prstGeom>
          <a:noFill/>
        </p:spPr>
      </p:pic>
      <p:pic>
        <p:nvPicPr>
          <p:cNvPr id="30" name="図 2"/>
          <p:cNvPicPr/>
          <p:nvPr/>
        </p:nvPicPr>
        <p:blipFill>
          <a:blip r:embed="rId9">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3467699" y="3137647"/>
            <a:ext cx="4259878" cy="2348753"/>
          </a:xfrm>
          <a:prstGeom prst="rect">
            <a:avLst/>
          </a:prstGeom>
        </p:spPr>
      </p:pic>
      <p:pic>
        <p:nvPicPr>
          <p:cNvPr id="32" name="图片 31" descr="4c7d1e529f5bc22670a7bb7d563a135.jpg"/>
          <p:cNvPicPr>
            <a:picLocks noChangeAspect="1"/>
          </p:cNvPicPr>
          <p:nvPr/>
        </p:nvPicPr>
        <p:blipFill>
          <a:blip r:embed="rId10" cstate="print"/>
          <a:stretch>
            <a:fillRect/>
          </a:stretch>
        </p:blipFill>
        <p:spPr>
          <a:xfrm>
            <a:off x="150019" y="0"/>
            <a:ext cx="751730" cy="75173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300" advClick="0" advTm="0">
        <p14:pa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5"/>
          <p:cNvGrpSpPr/>
          <p:nvPr/>
        </p:nvGrpSpPr>
        <p:grpSpPr>
          <a:xfrm>
            <a:off x="8401050" y="4898797"/>
            <a:ext cx="3227884" cy="2094916"/>
            <a:chOff x="8401050" y="4563749"/>
            <a:chExt cx="3227884" cy="2094916"/>
          </a:xfrm>
        </p:grpSpPr>
        <p:sp>
          <p:nvSpPr>
            <p:cNvPr id="16" name="文本框 15"/>
            <p:cNvSpPr txBox="1"/>
            <p:nvPr/>
          </p:nvSpPr>
          <p:spPr>
            <a:xfrm>
              <a:off x="8460411" y="5652058"/>
              <a:ext cx="3168523" cy="523220"/>
            </a:xfrm>
            <a:prstGeom prst="rect">
              <a:avLst/>
            </a:prstGeom>
            <a:noFill/>
          </p:spPr>
          <p:txBody>
            <a:bodyPr wrap="square" rtlCol="0">
              <a:spAutoFit/>
            </a:bodyPr>
            <a:lstStyle/>
            <a:p>
              <a:pPr algn="ctr"/>
              <a:r>
                <a:rPr lang="zh-CN" altLang="en-US" sz="2800" b="1" dirty="0" smtClean="0">
                  <a:solidFill>
                    <a:schemeClr val="accent4"/>
                  </a:solidFill>
                  <a:latin typeface="微软雅黑" panose="020B0503020204020204" pitchFamily="34" charset="-122"/>
                  <a:ea typeface="微软雅黑" panose="020B0503020204020204" pitchFamily="34" charset="-122"/>
                </a:rPr>
                <a:t>专业团队</a:t>
              </a:r>
              <a:endParaRPr lang="zh-CN" altLang="en-US" sz="2800" b="1" dirty="0" smtClean="0">
                <a:solidFill>
                  <a:schemeClr val="accent4"/>
                </a:solidFill>
                <a:latin typeface="微软雅黑" panose="020B0503020204020204" pitchFamily="34" charset="-122"/>
                <a:ea typeface="微软雅黑" panose="020B0503020204020204" pitchFamily="34" charset="-122"/>
              </a:endParaRPr>
            </a:p>
          </p:txBody>
        </p:sp>
        <p:sp>
          <p:nvSpPr>
            <p:cNvPr id="17" name="矩形 16"/>
            <p:cNvSpPr/>
            <p:nvPr/>
          </p:nvSpPr>
          <p:spPr>
            <a:xfrm>
              <a:off x="8430637" y="6381666"/>
              <a:ext cx="3115826" cy="276999"/>
            </a:xfrm>
            <a:prstGeom prst="rect">
              <a:avLst/>
            </a:prstGeom>
          </p:spPr>
          <p:txBody>
            <a:bodyPr wrap="square">
              <a:spAutoFit/>
            </a:bodyPr>
            <a:lstStyle/>
            <a:p>
              <a:endParaRPr lang="ja-JP" altLang="en-US" sz="1200" dirty="0" smtClean="0">
                <a:latin typeface="微软雅黑" pitchFamily="34" charset="-122"/>
                <a:ea typeface="微软雅黑" pitchFamily="34" charset="-122"/>
              </a:endParaRPr>
            </a:p>
          </p:txBody>
        </p:sp>
        <p:cxnSp>
          <p:nvCxnSpPr>
            <p:cNvPr id="18" name="直接连接符 17"/>
            <p:cNvCxnSpPr/>
            <p:nvPr/>
          </p:nvCxnSpPr>
          <p:spPr>
            <a:xfrm>
              <a:off x="840105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56928" y="4563749"/>
              <a:ext cx="863245" cy="822599"/>
            </a:xfrm>
            <a:prstGeom prst="rect">
              <a:avLst/>
            </a:prstGeom>
          </p:spPr>
        </p:pic>
      </p:grpSp>
      <p:grpSp>
        <p:nvGrpSpPr>
          <p:cNvPr id="3" name="组合 23"/>
          <p:cNvGrpSpPr/>
          <p:nvPr/>
        </p:nvGrpSpPr>
        <p:grpSpPr>
          <a:xfrm>
            <a:off x="571704" y="4829588"/>
            <a:ext cx="3205286" cy="2150164"/>
            <a:chOff x="585664" y="4508501"/>
            <a:chExt cx="3205286" cy="2150164"/>
          </a:xfrm>
        </p:grpSpPr>
        <p:sp>
          <p:nvSpPr>
            <p:cNvPr id="4" name="文本框 3"/>
            <p:cNvSpPr txBox="1"/>
            <p:nvPr/>
          </p:nvSpPr>
          <p:spPr>
            <a:xfrm>
              <a:off x="585664" y="5661025"/>
              <a:ext cx="184731" cy="523220"/>
            </a:xfrm>
            <a:prstGeom prst="rect">
              <a:avLst/>
            </a:prstGeom>
            <a:noFill/>
          </p:spPr>
          <p:txBody>
            <a:bodyPr wrap="none" rtlCol="0">
              <a:spAutoFit/>
            </a:bodyPr>
            <a:lstStyle/>
            <a:p>
              <a:pPr algn="ctr"/>
              <a:endParaRPr lang="zh-CN" altLang="en-US" sz="2800" b="1" dirty="0" smtClean="0">
                <a:solidFill>
                  <a:schemeClr val="accent4"/>
                </a:solidFill>
                <a:latin typeface="微软雅黑" panose="020B0503020204020204" pitchFamily="34" charset="-122"/>
                <a:ea typeface="微软雅黑" panose="020B0503020204020204" pitchFamily="34" charset="-122"/>
              </a:endParaRPr>
            </a:p>
          </p:txBody>
        </p:sp>
        <p:sp>
          <p:nvSpPr>
            <p:cNvPr id="5" name="矩形 4"/>
            <p:cNvSpPr/>
            <p:nvPr/>
          </p:nvSpPr>
          <p:spPr>
            <a:xfrm>
              <a:off x="645537" y="6381666"/>
              <a:ext cx="3115826" cy="276999"/>
            </a:xfrm>
            <a:prstGeom prst="rect">
              <a:avLst/>
            </a:prstGeom>
          </p:spPr>
          <p:txBody>
            <a:bodyPr wrap="square">
              <a:spAutoFit/>
            </a:bodyPr>
            <a:lstStyle/>
            <a:p>
              <a:endParaRPr sz="1200" b="1" dirty="0">
                <a:solidFill>
                  <a:schemeClr val="tx1">
                    <a:lumMod val="50000"/>
                    <a:lumOff val="50000"/>
                  </a:schemeClr>
                </a:solidFill>
                <a:latin typeface="时尚中黑简体"/>
                <a:cs typeface="+mn-ea"/>
              </a:endParaRPr>
            </a:p>
          </p:txBody>
        </p:sp>
        <p:cxnSp>
          <p:nvCxnSpPr>
            <p:cNvPr id="7" name="直接连接符 6"/>
            <p:cNvCxnSpPr/>
            <p:nvPr/>
          </p:nvCxnSpPr>
          <p:spPr>
            <a:xfrm>
              <a:off x="61595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36903" y="4508501"/>
              <a:ext cx="933094" cy="933094"/>
            </a:xfrm>
            <a:prstGeom prst="rect">
              <a:avLst/>
            </a:prstGeom>
          </p:spPr>
        </p:pic>
      </p:grpSp>
      <p:grpSp>
        <p:nvGrpSpPr>
          <p:cNvPr id="6" name="组合 24"/>
          <p:cNvGrpSpPr/>
          <p:nvPr/>
        </p:nvGrpSpPr>
        <p:grpSpPr>
          <a:xfrm>
            <a:off x="4452658" y="5961050"/>
            <a:ext cx="3225509" cy="1081523"/>
            <a:chOff x="4508500" y="5688946"/>
            <a:chExt cx="3175000" cy="969719"/>
          </a:xfrm>
        </p:grpSpPr>
        <p:sp>
          <p:nvSpPr>
            <p:cNvPr id="11" name="文本框 10"/>
            <p:cNvSpPr txBox="1"/>
            <p:nvPr/>
          </p:nvSpPr>
          <p:spPr>
            <a:xfrm>
              <a:off x="5233575" y="5688946"/>
              <a:ext cx="1620958" cy="523220"/>
            </a:xfrm>
            <a:prstGeom prst="rect">
              <a:avLst/>
            </a:prstGeom>
            <a:noFill/>
          </p:spPr>
          <p:txBody>
            <a:bodyPr wrap="none" rtlCol="0">
              <a:spAutoFit/>
            </a:bodyPr>
            <a:lstStyle/>
            <a:p>
              <a:pPr algn="ctr"/>
              <a:r>
                <a:rPr lang="zh-CN" altLang="en-US" sz="2800" b="1" dirty="0" smtClean="0">
                  <a:solidFill>
                    <a:schemeClr val="accent4"/>
                  </a:solidFill>
                  <a:latin typeface="微软雅黑" panose="020B0503020204020204" pitchFamily="34" charset="-122"/>
                  <a:ea typeface="微软雅黑" panose="020B0503020204020204" pitchFamily="34" charset="-122"/>
                </a:rPr>
                <a:t>顶级服务</a:t>
              </a:r>
            </a:p>
          </p:txBody>
        </p:sp>
        <p:sp>
          <p:nvSpPr>
            <p:cNvPr id="12" name="矩形 11"/>
            <p:cNvSpPr/>
            <p:nvPr/>
          </p:nvSpPr>
          <p:spPr>
            <a:xfrm>
              <a:off x="4538087" y="6381666"/>
              <a:ext cx="3115826" cy="276999"/>
            </a:xfrm>
            <a:prstGeom prst="rect">
              <a:avLst/>
            </a:prstGeom>
          </p:spPr>
          <p:txBody>
            <a:bodyPr wrap="square">
              <a:spAutoFit/>
            </a:bodyPr>
            <a:lstStyle/>
            <a:p>
              <a:endParaRPr lang="en-US" sz="1200" b="1" dirty="0" smtClean="0">
                <a:solidFill>
                  <a:schemeClr val="tx1">
                    <a:lumMod val="50000"/>
                    <a:lumOff val="50000"/>
                  </a:schemeClr>
                </a:solidFill>
                <a:latin typeface="时尚中黑简体"/>
                <a:cs typeface="+mn-ea"/>
              </a:endParaRPr>
            </a:p>
          </p:txBody>
        </p:sp>
        <p:cxnSp>
          <p:nvCxnSpPr>
            <p:cNvPr id="13" name="直接连接符 12"/>
            <p:cNvCxnSpPr/>
            <p:nvPr/>
          </p:nvCxnSpPr>
          <p:spPr>
            <a:xfrm>
              <a:off x="4508500" y="6282956"/>
              <a:ext cx="317500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grpSp>
      <p:sp>
        <p:nvSpPr>
          <p:cNvPr id="27"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其他合作体检机构例举</a:t>
            </a:r>
            <a:endParaRPr lang="zh-CN" altLang="en-US" dirty="0"/>
          </a:p>
        </p:txBody>
      </p:sp>
      <p:pic>
        <p:nvPicPr>
          <p:cNvPr id="24" name="図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63251" y="793634"/>
            <a:ext cx="3114675" cy="1844864"/>
          </a:xfrm>
          <a:prstGeom prst="rect">
            <a:avLst/>
          </a:prstGeom>
        </p:spPr>
      </p:pic>
      <p:pic>
        <p:nvPicPr>
          <p:cNvPr id="25" name="図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998580" y="779063"/>
            <a:ext cx="3387725" cy="1810574"/>
          </a:xfrm>
          <a:prstGeom prst="rect">
            <a:avLst/>
          </a:prstGeom>
        </p:spPr>
      </p:pic>
      <p:pic>
        <p:nvPicPr>
          <p:cNvPr id="26" name="図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833566" y="758123"/>
            <a:ext cx="2990851" cy="1810573"/>
          </a:xfrm>
          <a:prstGeom prst="rect">
            <a:avLst/>
          </a:prstGeom>
        </p:spPr>
      </p:pic>
      <p:pic>
        <p:nvPicPr>
          <p:cNvPr id="30" name="図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978688" y="2940263"/>
            <a:ext cx="3502034" cy="1935372"/>
          </a:xfrm>
          <a:prstGeom prst="rect">
            <a:avLst/>
          </a:prstGeom>
        </p:spPr>
      </p:pic>
      <p:sp>
        <p:nvSpPr>
          <p:cNvPr id="32" name="正方形/長方形 4"/>
          <p:cNvSpPr/>
          <p:nvPr/>
        </p:nvSpPr>
        <p:spPr>
          <a:xfrm>
            <a:off x="1468691" y="2372641"/>
            <a:ext cx="1100005" cy="1960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800" dirty="0" smtClean="0"/>
              <a:t>大阪中之岛体检中心</a:t>
            </a:r>
            <a:endParaRPr kumimoji="1" lang="ja-JP" altLang="en-US" sz="800" dirty="0"/>
          </a:p>
        </p:txBody>
      </p:sp>
      <p:sp>
        <p:nvSpPr>
          <p:cNvPr id="33" name="正方形/長方形 4"/>
          <p:cNvSpPr/>
          <p:nvPr/>
        </p:nvSpPr>
        <p:spPr>
          <a:xfrm>
            <a:off x="5087830" y="2433697"/>
            <a:ext cx="1109532" cy="1280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800" dirty="0" smtClean="0"/>
              <a:t>大阪难波医院</a:t>
            </a:r>
            <a:endParaRPr kumimoji="1" lang="ja-JP" altLang="en-US" sz="800" dirty="0"/>
          </a:p>
        </p:txBody>
      </p:sp>
      <p:sp>
        <p:nvSpPr>
          <p:cNvPr id="35" name="正方形/長方形 4"/>
          <p:cNvSpPr/>
          <p:nvPr/>
        </p:nvSpPr>
        <p:spPr>
          <a:xfrm>
            <a:off x="8858694" y="2405469"/>
            <a:ext cx="1109532" cy="1280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800" dirty="0" smtClean="0"/>
              <a:t>大阪中津病院</a:t>
            </a:r>
            <a:endParaRPr kumimoji="1" lang="ja-JP" altLang="en-US" sz="800" dirty="0"/>
          </a:p>
        </p:txBody>
      </p:sp>
      <p:sp>
        <p:nvSpPr>
          <p:cNvPr id="36" name="正方形/長方形 4"/>
          <p:cNvSpPr/>
          <p:nvPr/>
        </p:nvSpPr>
        <p:spPr>
          <a:xfrm>
            <a:off x="5286160" y="4717990"/>
            <a:ext cx="1109532" cy="1280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sz="800" dirty="0" smtClean="0"/>
              <a:t>八尾德州会病院</a:t>
            </a:r>
            <a:endParaRPr kumimoji="1" lang="ja-JP" altLang="en-US" sz="800" dirty="0"/>
          </a:p>
        </p:txBody>
      </p:sp>
      <p:sp>
        <p:nvSpPr>
          <p:cNvPr id="37" name="文本框 10"/>
          <p:cNvSpPr txBox="1"/>
          <p:nvPr/>
        </p:nvSpPr>
        <p:spPr>
          <a:xfrm>
            <a:off x="1312268" y="6002931"/>
            <a:ext cx="1745039" cy="954107"/>
          </a:xfrm>
          <a:prstGeom prst="rect">
            <a:avLst/>
          </a:prstGeom>
          <a:noFill/>
        </p:spPr>
        <p:txBody>
          <a:bodyPr wrap="square" rtlCol="0">
            <a:spAutoFit/>
          </a:bodyPr>
          <a:lstStyle/>
          <a:p>
            <a:pPr algn="ctr"/>
            <a:r>
              <a:rPr lang="zh-CN" altLang="en-US" sz="2800" b="1" dirty="0" smtClean="0">
                <a:solidFill>
                  <a:schemeClr val="accent4"/>
                </a:solidFill>
                <a:latin typeface="微软雅黑" panose="020B0503020204020204" pitchFamily="34" charset="-122"/>
                <a:ea typeface="微软雅黑" panose="020B0503020204020204" pitchFamily="34" charset="-122"/>
              </a:rPr>
              <a:t>精密体检</a:t>
            </a:r>
            <a:endParaRPr lang="en-US" altLang="zh-CN" sz="2800" b="1" dirty="0" smtClean="0">
              <a:solidFill>
                <a:schemeClr val="accent4"/>
              </a:solidFill>
              <a:latin typeface="微软雅黑" panose="020B0503020204020204" pitchFamily="34" charset="-122"/>
              <a:ea typeface="微软雅黑" panose="020B0503020204020204" pitchFamily="34" charset="-122"/>
            </a:endParaRPr>
          </a:p>
          <a:p>
            <a:pPr algn="ctr"/>
            <a:endParaRPr lang="zh-CN" altLang="en-US" sz="2800" b="1" dirty="0" smtClean="0">
              <a:solidFill>
                <a:schemeClr val="accent4"/>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5451499" y="4935102"/>
            <a:ext cx="1184033" cy="991048"/>
            <a:chOff x="3206750" y="6135689"/>
            <a:chExt cx="1285875" cy="1285875"/>
          </a:xfrm>
        </p:grpSpPr>
        <p:sp>
          <p:nvSpPr>
            <p:cNvPr id="39" name="椭圆 38"/>
            <p:cNvSpPr/>
            <p:nvPr/>
          </p:nvSpPr>
          <p:spPr>
            <a:xfrm>
              <a:off x="3206750" y="6135689"/>
              <a:ext cx="1285875" cy="1285875"/>
            </a:xfrm>
            <a:prstGeom prst="ellipse">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a:blip r:embed="rId8" cstate="print">
              <a:biLevel thresh="25000"/>
              <a:extLst>
                <a:ext uri="{28A0092B-C50C-407E-A947-70E740481C1C}">
                  <a14:useLocalDpi xmlns="" xmlns:a14="http://schemas.microsoft.com/office/drawing/2010/main" val="0"/>
                </a:ext>
              </a:extLst>
            </a:blip>
            <a:stretch>
              <a:fillRect/>
            </a:stretch>
          </p:blipFill>
          <p:spPr>
            <a:xfrm>
              <a:off x="3553669" y="6559688"/>
              <a:ext cx="592036" cy="437876"/>
            </a:xfrm>
            <a:prstGeom prst="rect">
              <a:avLst/>
            </a:prstGeom>
          </p:spPr>
        </p:pic>
      </p:grpSp>
      <p:pic>
        <p:nvPicPr>
          <p:cNvPr id="41" name="图片 40" descr="4c7d1e529f5bc22670a7bb7d563a135.jpg"/>
          <p:cNvPicPr>
            <a:picLocks noChangeAspect="1"/>
          </p:cNvPicPr>
          <p:nvPr/>
        </p:nvPicPr>
        <p:blipFill>
          <a:blip r:embed="rId9" cstate="print"/>
          <a:stretch>
            <a:fillRect/>
          </a:stretch>
        </p:blipFill>
        <p:spPr>
          <a:xfrm>
            <a:off x="150019" y="0"/>
            <a:ext cx="751730" cy="75173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300" advClick="0" advTm="0">
        <p14:pa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5" presetClass="entr" presetSubtype="0" fill="hold" nodeType="withEffect">
                                  <p:stCondLst>
                                    <p:cond delay="100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fltVal val="0"/>
                                          </p:val>
                                        </p:tav>
                                        <p:tav tm="100000">
                                          <p:val>
                                            <p:strVal val="#ppt_w"/>
                                          </p:val>
                                        </p:tav>
                                      </p:tavLst>
                                    </p:anim>
                                    <p:anim calcmode="lin" valueType="num">
                                      <p:cBhvr>
                                        <p:cTn id="27" dur="1000" fill="hold"/>
                                        <p:tgtEl>
                                          <p:spTgt spid="38"/>
                                        </p:tgtEl>
                                        <p:attrNameLst>
                                          <p:attrName>ppt_h</p:attrName>
                                        </p:attrNameLst>
                                      </p:cBhvr>
                                      <p:tavLst>
                                        <p:tav tm="0">
                                          <p:val>
                                            <p:fltVal val="0"/>
                                          </p:val>
                                        </p:tav>
                                        <p:tav tm="100000">
                                          <p:val>
                                            <p:strVal val="#ppt_h"/>
                                          </p:val>
                                        </p:tav>
                                      </p:tavLst>
                                    </p:anim>
                                    <p:anim calcmode="lin" valueType="num">
                                      <p:cBhvr>
                                        <p:cTn id="28"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3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a:grpSpLocks noChangeAspect="1"/>
          </p:cNvGrpSpPr>
          <p:nvPr/>
        </p:nvGrpSpPr>
        <p:grpSpPr>
          <a:xfrm>
            <a:off x="2891743" y="3867143"/>
            <a:ext cx="1976996" cy="1207008"/>
            <a:chOff x="7304087" y="5304056"/>
            <a:chExt cx="1001487" cy="611434"/>
          </a:xfrm>
        </p:grpSpPr>
        <p:sp>
          <p:nvSpPr>
            <p:cNvPr id="14" name="对角圆角矩形 13"/>
            <p:cNvSpPr/>
            <p:nvPr/>
          </p:nvSpPr>
          <p:spPr>
            <a:xfrm>
              <a:off x="7304087" y="5304056"/>
              <a:ext cx="1001487" cy="611434"/>
            </a:xfrm>
            <a:prstGeom prst="round2DiagRect">
              <a:avLst>
                <a:gd name="adj1" fmla="val 50000"/>
                <a:gd name="adj2" fmla="val 0"/>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2" cstate="print">
              <a:biLevel thresh="25000"/>
              <a:extLst>
                <a:ext uri="{28A0092B-C50C-407E-A947-70E740481C1C}">
                  <a14:useLocalDpi xmlns="" xmlns:a14="http://schemas.microsoft.com/office/drawing/2010/main" val="0"/>
                </a:ext>
              </a:extLst>
            </a:blip>
            <a:stretch>
              <a:fillRect/>
            </a:stretch>
          </p:blipFill>
          <p:spPr>
            <a:xfrm>
              <a:off x="7559259" y="5326102"/>
              <a:ext cx="491142" cy="491142"/>
            </a:xfrm>
            <a:prstGeom prst="rect">
              <a:avLst/>
            </a:prstGeom>
          </p:spPr>
        </p:pic>
      </p:grpSp>
      <p:sp>
        <p:nvSpPr>
          <p:cNvPr id="13" name="矩形 12"/>
          <p:cNvSpPr/>
          <p:nvPr/>
        </p:nvSpPr>
        <p:spPr>
          <a:xfrm>
            <a:off x="0" y="0"/>
            <a:ext cx="12192000" cy="251460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017497" y="3757221"/>
            <a:ext cx="6340197" cy="1323439"/>
          </a:xfrm>
          <a:prstGeom prst="rect">
            <a:avLst/>
          </a:prstGeom>
          <a:noFill/>
        </p:spPr>
        <p:txBody>
          <a:bodyPr wrap="none" rtlCol="0">
            <a:spAutoFit/>
          </a:bodyPr>
          <a:lstStyle/>
          <a:p>
            <a:r>
              <a:rPr lang="zh-CN" altLang="en-US" sz="8000" b="1" dirty="0" smtClean="0">
                <a:solidFill>
                  <a:srgbClr val="01AAAD"/>
                </a:solidFill>
                <a:latin typeface="微软雅黑" panose="020B0503020204020204" pitchFamily="34" charset="-122"/>
                <a:ea typeface="微软雅黑" panose="020B0503020204020204" pitchFamily="34" charset="-122"/>
              </a:rPr>
              <a:t>国际远程诊断</a:t>
            </a:r>
            <a:endParaRPr lang="zh-CN" altLang="en-US" sz="8000" b="1" dirty="0">
              <a:solidFill>
                <a:srgbClr val="01AAAD"/>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3101" y="5691005"/>
            <a:ext cx="9725798" cy="338554"/>
          </a:xfrm>
          <a:prstGeom prst="rect">
            <a:avLst/>
          </a:prstGeom>
          <a:noFill/>
        </p:spPr>
        <p:txBody>
          <a:bodyPr wrap="square" rtlCol="0">
            <a:spAutoFit/>
          </a:bodyPr>
          <a:lstStyle/>
          <a:p>
            <a:r>
              <a:rPr lang="zh-CN" altLang="en-US" sz="1600" dirty="0" smtClean="0">
                <a:solidFill>
                  <a:schemeClr val="accent2"/>
                </a:solidFill>
                <a:latin typeface="时尚中黑简体"/>
                <a:cs typeface="+mn-ea"/>
              </a:rPr>
              <a:t>国际</a:t>
            </a:r>
            <a:r>
              <a:rPr lang="zh-CN" altLang="en-US" sz="1600" dirty="0" smtClean="0">
                <a:solidFill>
                  <a:schemeClr val="accent2"/>
                </a:solidFill>
                <a:latin typeface="时尚中黑简体"/>
                <a:cs typeface="+mn-ea"/>
              </a:rPr>
              <a:t>远程诊断也称为二次问诊，听取第三方诊断意见，未治疗前明确治疗方向、为您的健康保驾护航</a:t>
            </a:r>
            <a:r>
              <a:rPr lang="en-US" altLang="zh-CN" sz="1600" dirty="0" smtClean="0">
                <a:solidFill>
                  <a:schemeClr val="accent2"/>
                </a:solidFill>
                <a:latin typeface="时尚中黑简体"/>
                <a:cs typeface="+mn-ea"/>
              </a:rPr>
              <a:t>!</a:t>
            </a:r>
            <a:endParaRPr sz="1600" dirty="0">
              <a:solidFill>
                <a:schemeClr val="accent2"/>
              </a:solidFill>
              <a:latin typeface="时尚中黑简体"/>
              <a:cs typeface="+mn-ea"/>
            </a:endParaRPr>
          </a:p>
        </p:txBody>
      </p:sp>
      <p:sp>
        <p:nvSpPr>
          <p:cNvPr id="8"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 presetClass="entr" presetSubtype="4" fill="hold" grpId="0" nodeType="withEffect">
                                  <p:stCondLst>
                                    <p:cond delay="125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750" fill="hold"/>
                                        <p:tgtEl>
                                          <p:spTgt spid="3"/>
                                        </p:tgtEl>
                                        <p:attrNameLst>
                                          <p:attrName>ppt_x</p:attrName>
                                        </p:attrNameLst>
                                      </p:cBhvr>
                                      <p:tavLst>
                                        <p:tav tm="0">
                                          <p:val>
                                            <p:strVal val="#ppt_x"/>
                                          </p:val>
                                        </p:tav>
                                        <p:tav tm="100000">
                                          <p:val>
                                            <p:strVal val="#ppt_x"/>
                                          </p:val>
                                        </p:tav>
                                      </p:tavLst>
                                    </p:anim>
                                    <p:anim calcmode="lin" valueType="num">
                                      <p:cBhvr additive="base">
                                        <p:cTn id="11" dur="75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8" decel="45300" fill="hold" nodeType="withEffect">
                                  <p:stCondLst>
                                    <p:cond delay="5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750" fill="hold"/>
                                        <p:tgtEl>
                                          <p:spTgt spid="12"/>
                                        </p:tgtEl>
                                        <p:attrNameLst>
                                          <p:attrName>ppt_x</p:attrName>
                                        </p:attrNameLst>
                                      </p:cBhvr>
                                      <p:tavLst>
                                        <p:tav tm="0">
                                          <p:val>
                                            <p:strVal val="0-#ppt_w/2"/>
                                          </p:val>
                                        </p:tav>
                                        <p:tav tm="100000">
                                          <p:val>
                                            <p:strVal val="#ppt_x"/>
                                          </p:val>
                                        </p:tav>
                                      </p:tavLst>
                                    </p:anim>
                                    <p:anim calcmode="lin" valueType="num">
                                      <p:cBhvr additive="base">
                                        <p:cTn id="15" dur="75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2" decel="4530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750" fill="hold"/>
                                        <p:tgtEl>
                                          <p:spTgt spid="10"/>
                                        </p:tgtEl>
                                        <p:attrNameLst>
                                          <p:attrName>ppt_x</p:attrName>
                                        </p:attrNameLst>
                                      </p:cBhvr>
                                      <p:tavLst>
                                        <p:tav tm="0">
                                          <p:val>
                                            <p:strVal val="1+#ppt_w/2"/>
                                          </p:val>
                                        </p:tav>
                                        <p:tav tm="100000">
                                          <p:val>
                                            <p:strVal val="#ppt_x"/>
                                          </p:val>
                                        </p:tav>
                                      </p:tavLst>
                                    </p:anim>
                                    <p:anim calcmode="lin" valueType="num">
                                      <p:cBhvr additive="base">
                                        <p:cTn id="19" dur="750" fill="hold"/>
                                        <p:tgtEl>
                                          <p:spTgt spid="10"/>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3"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4279138" y="2281238"/>
            <a:ext cx="1780310" cy="1778000"/>
            <a:chOff x="4279138" y="2281238"/>
            <a:chExt cx="1780310" cy="1778000"/>
          </a:xfrm>
        </p:grpSpPr>
        <p:sp>
          <p:nvSpPr>
            <p:cNvPr id="8" name="对角圆角矩形 7"/>
            <p:cNvSpPr/>
            <p:nvPr/>
          </p:nvSpPr>
          <p:spPr>
            <a:xfrm flipH="1">
              <a:off x="4279138" y="2281238"/>
              <a:ext cx="1780310" cy="1778000"/>
            </a:xfrm>
            <a:prstGeom prst="round2DiagRect">
              <a:avLst>
                <a:gd name="adj1" fmla="val 50000"/>
                <a:gd name="adj2" fmla="val 0"/>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845326" y="2662407"/>
              <a:ext cx="976549" cy="1015663"/>
            </a:xfrm>
            <a:prstGeom prst="rect">
              <a:avLst/>
            </a:prstGeom>
            <a:noFill/>
          </p:spPr>
          <p:txBody>
            <a:bodyPr wrap="none" rtlCol="0">
              <a:spAutoFit/>
            </a:bodyPr>
            <a:lstStyle/>
            <a:p>
              <a:pPr algn="ctr"/>
              <a:r>
                <a:rPr lang="en-US" altLang="zh-CN" sz="6000" b="1" dirty="0" smtClean="0">
                  <a:solidFill>
                    <a:schemeClr val="bg1"/>
                  </a:solidFill>
                  <a:latin typeface="微软雅黑" panose="020B0503020204020204" pitchFamily="34" charset="-122"/>
                  <a:ea typeface="微软雅黑" panose="020B0503020204020204" pitchFamily="34" charset="-122"/>
                </a:rPr>
                <a:t>M</a:t>
              </a:r>
              <a:endParaRPr lang="zh-CN" altLang="en-US" sz="6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6132513" y="2281238"/>
            <a:ext cx="1778000" cy="1778000"/>
            <a:chOff x="6132513" y="2281238"/>
            <a:chExt cx="1778000" cy="1778000"/>
          </a:xfrm>
        </p:grpSpPr>
        <p:sp>
          <p:nvSpPr>
            <p:cNvPr id="4" name="对角圆角矩形 3"/>
            <p:cNvSpPr/>
            <p:nvPr/>
          </p:nvSpPr>
          <p:spPr>
            <a:xfrm>
              <a:off x="6132513" y="2281238"/>
              <a:ext cx="1778000" cy="1778000"/>
            </a:xfrm>
            <a:prstGeom prst="round2DiagRect">
              <a:avLst>
                <a:gd name="adj1" fmla="val 5000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6514804" y="2662407"/>
              <a:ext cx="763351" cy="1015663"/>
            </a:xfrm>
            <a:prstGeom prst="rect">
              <a:avLst/>
            </a:prstGeom>
            <a:noFill/>
          </p:spPr>
          <p:txBody>
            <a:bodyPr wrap="none" rtlCol="0">
              <a:spAutoFit/>
            </a:bodyPr>
            <a:lstStyle/>
            <a:p>
              <a:pPr algn="ctr"/>
              <a:r>
                <a:rPr lang="en-US" altLang="zh-CN" sz="6000" b="1" dirty="0" smtClean="0">
                  <a:solidFill>
                    <a:schemeClr val="bg1"/>
                  </a:solidFill>
                  <a:latin typeface="微软雅黑" panose="020B0503020204020204" pitchFamily="34" charset="-122"/>
                  <a:ea typeface="微软雅黑" panose="020B0503020204020204" pitchFamily="34" charset="-122"/>
                </a:rPr>
                <a:t>A</a:t>
              </a:r>
              <a:endParaRPr lang="zh-CN" altLang="en-US" sz="6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4281488" y="4144963"/>
            <a:ext cx="1778000" cy="1778000"/>
            <a:chOff x="4281488" y="4144963"/>
            <a:chExt cx="1778000" cy="1778000"/>
          </a:xfrm>
        </p:grpSpPr>
        <p:sp>
          <p:nvSpPr>
            <p:cNvPr id="5" name="对角圆角矩形 4"/>
            <p:cNvSpPr/>
            <p:nvPr/>
          </p:nvSpPr>
          <p:spPr>
            <a:xfrm rot="10800000">
              <a:off x="4281488" y="4144963"/>
              <a:ext cx="1778000" cy="1778000"/>
            </a:xfrm>
            <a:prstGeom prst="round2DiagRect">
              <a:avLst>
                <a:gd name="adj1" fmla="val 5000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763164" y="4526132"/>
              <a:ext cx="814647" cy="1015663"/>
            </a:xfrm>
            <a:prstGeom prst="rect">
              <a:avLst/>
            </a:prstGeom>
            <a:noFill/>
          </p:spPr>
          <p:txBody>
            <a:bodyPr wrap="none" rtlCol="0">
              <a:spAutoFit/>
            </a:bodyPr>
            <a:lstStyle/>
            <a:p>
              <a:pPr algn="ctr"/>
              <a:r>
                <a:rPr lang="en-US" altLang="zh-CN" sz="6000" b="1" smtClean="0">
                  <a:solidFill>
                    <a:schemeClr val="bg1"/>
                  </a:solidFill>
                  <a:latin typeface="微软雅黑" panose="020B0503020204020204" pitchFamily="34" charset="-122"/>
                  <a:ea typeface="微软雅黑" panose="020B0503020204020204" pitchFamily="34" charset="-122"/>
                </a:rPr>
                <a:t>O</a:t>
              </a:r>
              <a:endParaRPr lang="zh-CN" altLang="en-US" sz="6000" b="1" smtClean="0">
                <a:solidFill>
                  <a:schemeClr val="bg1"/>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6132552" y="4144963"/>
            <a:ext cx="1780310" cy="1778000"/>
            <a:chOff x="6132552" y="4144963"/>
            <a:chExt cx="1780310" cy="1778000"/>
          </a:xfrm>
        </p:grpSpPr>
        <p:sp>
          <p:nvSpPr>
            <p:cNvPr id="9" name="对角圆角矩形 8"/>
            <p:cNvSpPr/>
            <p:nvPr/>
          </p:nvSpPr>
          <p:spPr>
            <a:xfrm rot="10800000" flipH="1">
              <a:off x="6132552" y="4144963"/>
              <a:ext cx="1780310" cy="1778000"/>
            </a:xfrm>
            <a:prstGeom prst="round2DiagRect">
              <a:avLst>
                <a:gd name="adj1" fmla="val 50000"/>
                <a:gd name="adj2" fmla="val 0"/>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689923" y="4526132"/>
              <a:ext cx="689612" cy="1015663"/>
            </a:xfrm>
            <a:prstGeom prst="rect">
              <a:avLst/>
            </a:prstGeom>
            <a:noFill/>
          </p:spPr>
          <p:txBody>
            <a:bodyPr wrap="none" rtlCol="0">
              <a:spAutoFit/>
            </a:bodyPr>
            <a:lstStyle/>
            <a:p>
              <a:pPr algn="ctr"/>
              <a:r>
                <a:rPr lang="en-US" altLang="zh-CN" sz="6000" b="1" dirty="0" smtClean="0">
                  <a:solidFill>
                    <a:schemeClr val="bg1"/>
                  </a:solidFill>
                  <a:latin typeface="微软雅黑" panose="020B0503020204020204" pitchFamily="34" charset="-122"/>
                  <a:ea typeface="微软雅黑" panose="020B0503020204020204" pitchFamily="34" charset="-122"/>
                </a:rPr>
                <a:t>P</a:t>
              </a:r>
              <a:endParaRPr lang="zh-CN" altLang="en-US" sz="6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812103" y="2281238"/>
            <a:ext cx="2801954" cy="1029906"/>
            <a:chOff x="8911074" y="1876425"/>
            <a:chExt cx="2801954" cy="1029906"/>
          </a:xfrm>
        </p:grpSpPr>
        <p:sp>
          <p:nvSpPr>
            <p:cNvPr id="17" name="文本框 16"/>
            <p:cNvSpPr txBox="1"/>
            <p:nvPr/>
          </p:nvSpPr>
          <p:spPr>
            <a:xfrm>
              <a:off x="8911074" y="1876425"/>
              <a:ext cx="1415772" cy="461665"/>
            </a:xfrm>
            <a:prstGeom prst="rect">
              <a:avLst/>
            </a:prstGeom>
            <a:noFill/>
          </p:spPr>
          <p:txBody>
            <a:bodyPr wrap="none" rtlCol="0">
              <a:spAutoFit/>
            </a:bodyPr>
            <a:lstStyle/>
            <a:p>
              <a:r>
                <a:rPr lang="zh-CN" altLang="en-US" sz="2400" b="1" dirty="0" smtClean="0">
                  <a:solidFill>
                    <a:schemeClr val="accent4"/>
                  </a:solidFill>
                  <a:latin typeface="微软雅黑" panose="020B0503020204020204" pitchFamily="34" charset="-122"/>
                  <a:ea typeface="微软雅黑" panose="020B0503020204020204" pitchFamily="34" charset="-122"/>
                </a:rPr>
                <a:t>避免误诊</a:t>
              </a:r>
            </a:p>
          </p:txBody>
        </p:sp>
        <p:sp>
          <p:nvSpPr>
            <p:cNvPr id="18" name="矩形 17"/>
            <p:cNvSpPr/>
            <p:nvPr/>
          </p:nvSpPr>
          <p:spPr>
            <a:xfrm>
              <a:off x="8911074" y="2444666"/>
              <a:ext cx="2801954" cy="461665"/>
            </a:xfrm>
            <a:prstGeom prst="rect">
              <a:avLst/>
            </a:prstGeom>
          </p:spPr>
          <p:txBody>
            <a:bodyPr wrap="square">
              <a:spAutoFit/>
            </a:bodyPr>
            <a:lstStyle/>
            <a:p>
              <a:r>
                <a:rPr lang="zh-CN" altLang="en-US" sz="1200" dirty="0" smtClean="0">
                  <a:solidFill>
                    <a:schemeClr val="tx1">
                      <a:lumMod val="50000"/>
                      <a:lumOff val="50000"/>
                    </a:schemeClr>
                  </a:solidFill>
                  <a:latin typeface="时尚中黑简体"/>
                  <a:cs typeface="+mn-ea"/>
                </a:rPr>
                <a:t>通过第三</a:t>
              </a:r>
              <a:r>
                <a:rPr lang="zh-CN" altLang="en-US" sz="1200" dirty="0" smtClean="0">
                  <a:solidFill>
                    <a:schemeClr val="tx1">
                      <a:lumMod val="50000"/>
                      <a:lumOff val="50000"/>
                    </a:schemeClr>
                  </a:solidFill>
                  <a:latin typeface="时尚中黑简体"/>
                  <a:cs typeface="+mn-ea"/>
                </a:rPr>
                <a:t>方专家会诊，更加深入的了解病情是避免误诊发生关键一步</a:t>
              </a:r>
              <a:r>
                <a:rPr sz="1200" dirty="0" smtClean="0">
                  <a:solidFill>
                    <a:schemeClr val="tx1">
                      <a:lumMod val="50000"/>
                      <a:lumOff val="50000"/>
                    </a:schemeClr>
                  </a:solidFill>
                  <a:latin typeface="时尚中黑简体"/>
                  <a:cs typeface="+mn-ea"/>
                </a:rPr>
                <a:t>。</a:t>
              </a:r>
              <a:endParaRPr sz="1200" dirty="0">
                <a:solidFill>
                  <a:schemeClr val="tx1">
                    <a:lumMod val="50000"/>
                    <a:lumOff val="50000"/>
                  </a:schemeClr>
                </a:solidFill>
                <a:latin typeface="时尚中黑简体"/>
                <a:cs typeface="+mn-ea"/>
              </a:endParaRPr>
            </a:p>
          </p:txBody>
        </p:sp>
      </p:grpSp>
      <p:grpSp>
        <p:nvGrpSpPr>
          <p:cNvPr id="19" name="组合 18"/>
          <p:cNvGrpSpPr/>
          <p:nvPr/>
        </p:nvGrpSpPr>
        <p:grpSpPr>
          <a:xfrm>
            <a:off x="8504675" y="2281238"/>
            <a:ext cx="2801954" cy="1029906"/>
            <a:chOff x="8911074" y="1876425"/>
            <a:chExt cx="2801954" cy="1029906"/>
          </a:xfrm>
        </p:grpSpPr>
        <p:sp>
          <p:nvSpPr>
            <p:cNvPr id="20" name="文本框 19"/>
            <p:cNvSpPr txBox="1"/>
            <p:nvPr/>
          </p:nvSpPr>
          <p:spPr>
            <a:xfrm>
              <a:off x="8911074" y="1876425"/>
              <a:ext cx="1415772" cy="461665"/>
            </a:xfrm>
            <a:prstGeom prst="rect">
              <a:avLst/>
            </a:prstGeom>
            <a:noFill/>
          </p:spPr>
          <p:txBody>
            <a:bodyPr wrap="none" rtlCol="0">
              <a:spAutoFit/>
            </a:bodyPr>
            <a:lstStyle/>
            <a:p>
              <a:r>
                <a:rPr lang="zh-CN" altLang="en-US" sz="2400" b="1" dirty="0" smtClean="0">
                  <a:solidFill>
                    <a:schemeClr val="accent4"/>
                  </a:solidFill>
                  <a:latin typeface="微软雅黑" panose="020B0503020204020204" pitchFamily="34" charset="-122"/>
                  <a:ea typeface="微软雅黑" panose="020B0503020204020204" pitchFamily="34" charset="-122"/>
                </a:rPr>
                <a:t>用药建议</a:t>
              </a:r>
              <a:endParaRPr lang="zh-CN" altLang="en-US" sz="2400" b="1" dirty="0" smtClean="0">
                <a:solidFill>
                  <a:schemeClr val="accent4"/>
                </a:solidFill>
                <a:latin typeface="微软雅黑" panose="020B0503020204020204" pitchFamily="34" charset="-122"/>
                <a:ea typeface="微软雅黑" panose="020B0503020204020204" pitchFamily="34" charset="-122"/>
              </a:endParaRPr>
            </a:p>
          </p:txBody>
        </p:sp>
        <p:sp>
          <p:nvSpPr>
            <p:cNvPr id="21" name="矩形 20"/>
            <p:cNvSpPr/>
            <p:nvPr/>
          </p:nvSpPr>
          <p:spPr>
            <a:xfrm>
              <a:off x="8911074" y="2444666"/>
              <a:ext cx="2801954" cy="461665"/>
            </a:xfrm>
            <a:prstGeom prst="rect">
              <a:avLst/>
            </a:prstGeom>
          </p:spPr>
          <p:txBody>
            <a:bodyPr wrap="square">
              <a:spAutoFit/>
            </a:bodyPr>
            <a:lstStyle/>
            <a:p>
              <a:r>
                <a:rPr lang="zh-CN" altLang="en-US" sz="1200" dirty="0" smtClean="0">
                  <a:solidFill>
                    <a:schemeClr val="tx1">
                      <a:lumMod val="50000"/>
                      <a:lumOff val="50000"/>
                    </a:schemeClr>
                  </a:solidFill>
                  <a:latin typeface="时尚中黑简体"/>
                  <a:cs typeface="+mn-ea"/>
                </a:rPr>
                <a:t>可提供更多海外药品情报，让患者有更多选择</a:t>
              </a:r>
              <a:r>
                <a:rPr sz="1200" dirty="0" smtClean="0">
                  <a:solidFill>
                    <a:schemeClr val="tx1">
                      <a:lumMod val="50000"/>
                      <a:lumOff val="50000"/>
                    </a:schemeClr>
                  </a:solidFill>
                  <a:latin typeface="时尚中黑简体"/>
                  <a:cs typeface="+mn-ea"/>
                </a:rPr>
                <a:t>。</a:t>
              </a:r>
              <a:endParaRPr sz="1200" dirty="0">
                <a:solidFill>
                  <a:schemeClr val="tx1">
                    <a:lumMod val="50000"/>
                    <a:lumOff val="50000"/>
                  </a:schemeClr>
                </a:solidFill>
                <a:latin typeface="时尚中黑简体"/>
                <a:cs typeface="+mn-ea"/>
              </a:endParaRPr>
            </a:p>
          </p:txBody>
        </p:sp>
      </p:grpSp>
      <p:grpSp>
        <p:nvGrpSpPr>
          <p:cNvPr id="22" name="组合 21"/>
          <p:cNvGrpSpPr/>
          <p:nvPr/>
        </p:nvGrpSpPr>
        <p:grpSpPr>
          <a:xfrm>
            <a:off x="812103" y="4708392"/>
            <a:ext cx="2801954" cy="1029906"/>
            <a:chOff x="8911074" y="1876425"/>
            <a:chExt cx="2801954" cy="1029906"/>
          </a:xfrm>
        </p:grpSpPr>
        <p:sp>
          <p:nvSpPr>
            <p:cNvPr id="23" name="文本框 22"/>
            <p:cNvSpPr txBox="1"/>
            <p:nvPr/>
          </p:nvSpPr>
          <p:spPr>
            <a:xfrm>
              <a:off x="8911074" y="1876425"/>
              <a:ext cx="1415772" cy="461665"/>
            </a:xfrm>
            <a:prstGeom prst="rect">
              <a:avLst/>
            </a:prstGeom>
            <a:noFill/>
          </p:spPr>
          <p:txBody>
            <a:bodyPr wrap="none" rtlCol="0">
              <a:spAutoFit/>
            </a:bodyPr>
            <a:lstStyle/>
            <a:p>
              <a:r>
                <a:rPr lang="zh-CN" altLang="en-US" sz="2400" b="1" dirty="0" smtClean="0">
                  <a:solidFill>
                    <a:schemeClr val="accent4"/>
                  </a:solidFill>
                  <a:latin typeface="微软雅黑" panose="020B0503020204020204" pitchFamily="34" charset="-122"/>
                  <a:ea typeface="微软雅黑" panose="020B0503020204020204" pitchFamily="34" charset="-122"/>
                </a:rPr>
                <a:t>手术方案</a:t>
              </a:r>
              <a:endParaRPr lang="zh-CN" altLang="en-US" sz="2400" b="1" dirty="0" smtClean="0">
                <a:solidFill>
                  <a:schemeClr val="accent4"/>
                </a:solidFill>
                <a:latin typeface="微软雅黑" panose="020B0503020204020204" pitchFamily="34" charset="-122"/>
                <a:ea typeface="微软雅黑" panose="020B0503020204020204" pitchFamily="34" charset="-122"/>
              </a:endParaRPr>
            </a:p>
          </p:txBody>
        </p:sp>
        <p:sp>
          <p:nvSpPr>
            <p:cNvPr id="24" name="矩形 23"/>
            <p:cNvSpPr/>
            <p:nvPr/>
          </p:nvSpPr>
          <p:spPr>
            <a:xfrm>
              <a:off x="8911074" y="2444666"/>
              <a:ext cx="2801954" cy="461665"/>
            </a:xfrm>
            <a:prstGeom prst="rect">
              <a:avLst/>
            </a:prstGeom>
          </p:spPr>
          <p:txBody>
            <a:bodyPr wrap="square">
              <a:spAutoFit/>
            </a:bodyPr>
            <a:lstStyle/>
            <a:p>
              <a:r>
                <a:rPr lang="zh-CN" altLang="en-US" sz="1200" dirty="0" smtClean="0">
                  <a:solidFill>
                    <a:schemeClr val="tx1">
                      <a:lumMod val="50000"/>
                      <a:lumOff val="50000"/>
                    </a:schemeClr>
                  </a:solidFill>
                  <a:latin typeface="时尚中黑简体"/>
                  <a:cs typeface="+mn-ea"/>
                </a:rPr>
                <a:t>国外专家会提供更多有效治疗方案，减少因治疗对患者的损伤</a:t>
              </a:r>
              <a:r>
                <a:rPr sz="1200" dirty="0" smtClean="0">
                  <a:solidFill>
                    <a:schemeClr val="tx1">
                      <a:lumMod val="50000"/>
                      <a:lumOff val="50000"/>
                    </a:schemeClr>
                  </a:solidFill>
                  <a:latin typeface="时尚中黑简体"/>
                  <a:cs typeface="+mn-ea"/>
                </a:rPr>
                <a:t>。</a:t>
              </a:r>
              <a:endParaRPr sz="1200" dirty="0">
                <a:solidFill>
                  <a:schemeClr val="tx1">
                    <a:lumMod val="50000"/>
                    <a:lumOff val="50000"/>
                  </a:schemeClr>
                </a:solidFill>
                <a:latin typeface="时尚中黑简体"/>
                <a:cs typeface="+mn-ea"/>
              </a:endParaRPr>
            </a:p>
          </p:txBody>
        </p:sp>
      </p:grpSp>
      <p:grpSp>
        <p:nvGrpSpPr>
          <p:cNvPr id="25" name="组合 24"/>
          <p:cNvGrpSpPr/>
          <p:nvPr/>
        </p:nvGrpSpPr>
        <p:grpSpPr>
          <a:xfrm>
            <a:off x="8504675" y="4708392"/>
            <a:ext cx="2954655" cy="1214572"/>
            <a:chOff x="8911074" y="1876425"/>
            <a:chExt cx="2954655" cy="1214572"/>
          </a:xfrm>
        </p:grpSpPr>
        <p:sp>
          <p:nvSpPr>
            <p:cNvPr id="26" name="文本框 25"/>
            <p:cNvSpPr txBox="1"/>
            <p:nvPr/>
          </p:nvSpPr>
          <p:spPr>
            <a:xfrm>
              <a:off x="8911074" y="1876425"/>
              <a:ext cx="2954655" cy="461665"/>
            </a:xfrm>
            <a:prstGeom prst="rect">
              <a:avLst/>
            </a:prstGeom>
            <a:noFill/>
          </p:spPr>
          <p:txBody>
            <a:bodyPr wrap="none" rtlCol="0">
              <a:spAutoFit/>
            </a:bodyPr>
            <a:lstStyle/>
            <a:p>
              <a:r>
                <a:rPr lang="zh-CN" altLang="en-US" sz="2400" b="1" dirty="0" smtClean="0">
                  <a:solidFill>
                    <a:schemeClr val="accent4"/>
                  </a:solidFill>
                  <a:latin typeface="微软雅黑" panose="020B0503020204020204" pitchFamily="34" charset="-122"/>
                  <a:ea typeface="微软雅黑" panose="020B0503020204020204" pitchFamily="34" charset="-122"/>
                </a:rPr>
                <a:t>选择最优化治疗方案</a:t>
              </a:r>
              <a:endParaRPr lang="zh-CN" altLang="en-US" sz="2400" b="1" dirty="0" smtClean="0">
                <a:solidFill>
                  <a:schemeClr val="accent4"/>
                </a:solidFill>
                <a:latin typeface="微软雅黑" panose="020B0503020204020204" pitchFamily="34" charset="-122"/>
                <a:ea typeface="微软雅黑" panose="020B0503020204020204" pitchFamily="34" charset="-122"/>
              </a:endParaRPr>
            </a:p>
          </p:txBody>
        </p:sp>
        <p:sp>
          <p:nvSpPr>
            <p:cNvPr id="27" name="矩形 26"/>
            <p:cNvSpPr/>
            <p:nvPr/>
          </p:nvSpPr>
          <p:spPr>
            <a:xfrm>
              <a:off x="8911074" y="2444666"/>
              <a:ext cx="2801954" cy="646331"/>
            </a:xfrm>
            <a:prstGeom prst="rect">
              <a:avLst/>
            </a:prstGeom>
          </p:spPr>
          <p:txBody>
            <a:bodyPr wrap="square">
              <a:spAutoFit/>
            </a:bodyPr>
            <a:lstStyle/>
            <a:p>
              <a:r>
                <a:rPr lang="zh-CN" altLang="en-US" sz="1200" dirty="0" smtClean="0">
                  <a:solidFill>
                    <a:schemeClr val="tx1">
                      <a:lumMod val="50000"/>
                      <a:lumOff val="50000"/>
                    </a:schemeClr>
                  </a:solidFill>
                  <a:latin typeface="时尚中黑简体"/>
                  <a:cs typeface="+mn-ea"/>
                </a:rPr>
                <a:t>治疗</a:t>
              </a:r>
              <a:r>
                <a:rPr lang="zh-CN" altLang="en-US" sz="1200" dirty="0" smtClean="0">
                  <a:solidFill>
                    <a:schemeClr val="tx1">
                      <a:lumMod val="50000"/>
                      <a:lumOff val="50000"/>
                    </a:schemeClr>
                  </a:solidFill>
                  <a:latin typeface="时尚中黑简体"/>
                  <a:cs typeface="+mn-ea"/>
                </a:rPr>
                <a:t>方案的制定是患者能否治愈的前提，最优化的方案是治疗开始前的重中之重</a:t>
              </a:r>
              <a:r>
                <a:rPr sz="1200" dirty="0" smtClean="0">
                  <a:solidFill>
                    <a:schemeClr val="tx1">
                      <a:lumMod val="50000"/>
                      <a:lumOff val="50000"/>
                    </a:schemeClr>
                  </a:solidFill>
                  <a:latin typeface="时尚中黑简体"/>
                  <a:cs typeface="+mn-ea"/>
                </a:rPr>
                <a:t>。</a:t>
              </a:r>
              <a:endParaRPr sz="1200" dirty="0">
                <a:solidFill>
                  <a:schemeClr val="tx1">
                    <a:lumMod val="50000"/>
                    <a:lumOff val="50000"/>
                  </a:schemeClr>
                </a:solidFill>
                <a:latin typeface="时尚中黑简体"/>
                <a:cs typeface="+mn-ea"/>
              </a:endParaRPr>
            </a:p>
          </p:txBody>
        </p:sp>
      </p:grpSp>
      <p:sp>
        <p:nvSpPr>
          <p:cNvPr id="32"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远程诊断优势</a:t>
            </a:r>
            <a:endParaRPr lang="zh-CN" altLang="en-US" dirty="0"/>
          </a:p>
        </p:txBody>
      </p:sp>
      <p:pic>
        <p:nvPicPr>
          <p:cNvPr id="34" name="图片 33" descr="4c7d1e529f5bc22670a7bb7d563a135.jpg"/>
          <p:cNvPicPr>
            <a:picLocks noChangeAspect="1"/>
          </p:cNvPicPr>
          <p:nvPr/>
        </p:nvPicPr>
        <p:blipFill>
          <a:blip r:embed="rId2" cstate="print"/>
          <a:stretch>
            <a:fillRect/>
          </a:stretch>
        </p:blipFill>
        <p:spPr>
          <a:xfrm>
            <a:off x="150019" y="0"/>
            <a:ext cx="751730" cy="75173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 calcmode="lin" valueType="num">
                                      <p:cBhvr>
                                        <p:cTn id="9" dur="500" fill="hold"/>
                                        <p:tgtEl>
                                          <p:spTgt spid="28"/>
                                        </p:tgtEl>
                                        <p:attrNameLst>
                                          <p:attrName>style.rotation</p:attrName>
                                        </p:attrNameLst>
                                      </p:cBhvr>
                                      <p:tavLst>
                                        <p:tav tm="0">
                                          <p:val>
                                            <p:fltVal val="360"/>
                                          </p:val>
                                        </p:tav>
                                        <p:tav tm="100000">
                                          <p:val>
                                            <p:fltVal val="0"/>
                                          </p:val>
                                        </p:tav>
                                      </p:tavLst>
                                    </p:anim>
                                    <p:animEffect transition="in" filter="fade">
                                      <p:cBhvr>
                                        <p:cTn id="10" dur="500"/>
                                        <p:tgtEl>
                                          <p:spTgt spid="28"/>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 calcmode="lin" valueType="num">
                                      <p:cBhvr>
                                        <p:cTn id="16" dur="500" fill="hold"/>
                                        <p:tgtEl>
                                          <p:spTgt spid="29"/>
                                        </p:tgtEl>
                                        <p:attrNameLst>
                                          <p:attrName>style.rotation</p:attrName>
                                        </p:attrNameLst>
                                      </p:cBhvr>
                                      <p:tavLst>
                                        <p:tav tm="0">
                                          <p:val>
                                            <p:fltVal val="360"/>
                                          </p:val>
                                        </p:tav>
                                        <p:tav tm="100000">
                                          <p:val>
                                            <p:fltVal val="0"/>
                                          </p:val>
                                        </p:tav>
                                      </p:tavLst>
                                    </p:anim>
                                    <p:animEffect transition="in" filter="fade">
                                      <p:cBhvr>
                                        <p:cTn id="17" dur="500"/>
                                        <p:tgtEl>
                                          <p:spTgt spid="29"/>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style.rotation</p:attrName>
                                        </p:attrNameLst>
                                      </p:cBhvr>
                                      <p:tavLst>
                                        <p:tav tm="0">
                                          <p:val>
                                            <p:fltVal val="360"/>
                                          </p:val>
                                        </p:tav>
                                        <p:tav tm="100000">
                                          <p:val>
                                            <p:fltVal val="0"/>
                                          </p:val>
                                        </p:tav>
                                      </p:tavLst>
                                    </p:anim>
                                    <p:animEffect transition="in" filter="fade">
                                      <p:cBhvr>
                                        <p:cTn id="24" dur="500"/>
                                        <p:tgtEl>
                                          <p:spTgt spid="31"/>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 calcmode="lin" valueType="num">
                                      <p:cBhvr>
                                        <p:cTn id="30" dur="500" fill="hold"/>
                                        <p:tgtEl>
                                          <p:spTgt spid="30"/>
                                        </p:tgtEl>
                                        <p:attrNameLst>
                                          <p:attrName>style.rotation</p:attrName>
                                        </p:attrNameLst>
                                      </p:cBhvr>
                                      <p:tavLst>
                                        <p:tav tm="0">
                                          <p:val>
                                            <p:fltVal val="360"/>
                                          </p:val>
                                        </p:tav>
                                        <p:tav tm="100000">
                                          <p:val>
                                            <p:fltVal val="0"/>
                                          </p:val>
                                        </p:tav>
                                      </p:tavLst>
                                    </p:anim>
                                    <p:animEffect transition="in" filter="fade">
                                      <p:cBhvr>
                                        <p:cTn id="31" dur="500"/>
                                        <p:tgtEl>
                                          <p:spTgt spid="30"/>
                                        </p:tgtEl>
                                      </p:cBhvr>
                                    </p:animEffect>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750"/>
                                        <p:tgtEl>
                                          <p:spTgt spid="19"/>
                                        </p:tgtEl>
                                      </p:cBhvr>
                                    </p:animEffect>
                                    <p:anim calcmode="lin" valueType="num">
                                      <p:cBhvr>
                                        <p:cTn id="36" dur="750" fill="hold"/>
                                        <p:tgtEl>
                                          <p:spTgt spid="19"/>
                                        </p:tgtEl>
                                        <p:attrNameLst>
                                          <p:attrName>ppt_x</p:attrName>
                                        </p:attrNameLst>
                                      </p:cBhvr>
                                      <p:tavLst>
                                        <p:tav tm="0">
                                          <p:val>
                                            <p:strVal val="#ppt_x"/>
                                          </p:val>
                                        </p:tav>
                                        <p:tav tm="100000">
                                          <p:val>
                                            <p:strVal val="#ppt_x"/>
                                          </p:val>
                                        </p:tav>
                                      </p:tavLst>
                                    </p:anim>
                                    <p:anim calcmode="lin" valueType="num">
                                      <p:cBhvr>
                                        <p:cTn id="37" dur="750" fill="hold"/>
                                        <p:tgtEl>
                                          <p:spTgt spid="19"/>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7"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750"/>
                                        <p:tgtEl>
                                          <p:spTgt spid="25"/>
                                        </p:tgtEl>
                                      </p:cBhvr>
                                    </p:animEffect>
                                    <p:anim calcmode="lin" valueType="num">
                                      <p:cBhvr>
                                        <p:cTn id="42" dur="750" fill="hold"/>
                                        <p:tgtEl>
                                          <p:spTgt spid="25"/>
                                        </p:tgtEl>
                                        <p:attrNameLst>
                                          <p:attrName>ppt_x</p:attrName>
                                        </p:attrNameLst>
                                      </p:cBhvr>
                                      <p:tavLst>
                                        <p:tav tm="0">
                                          <p:val>
                                            <p:strVal val="#ppt_x"/>
                                          </p:val>
                                        </p:tav>
                                        <p:tav tm="100000">
                                          <p:val>
                                            <p:strVal val="#ppt_x"/>
                                          </p:val>
                                        </p:tav>
                                      </p:tavLst>
                                    </p:anim>
                                    <p:anim calcmode="lin" valueType="num">
                                      <p:cBhvr>
                                        <p:cTn id="43" dur="750" fill="hold"/>
                                        <p:tgtEl>
                                          <p:spTgt spid="25"/>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7"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750"/>
                                        <p:tgtEl>
                                          <p:spTgt spid="22"/>
                                        </p:tgtEl>
                                      </p:cBhvr>
                                    </p:animEffect>
                                    <p:anim calcmode="lin" valueType="num">
                                      <p:cBhvr>
                                        <p:cTn id="48" dur="750" fill="hold"/>
                                        <p:tgtEl>
                                          <p:spTgt spid="22"/>
                                        </p:tgtEl>
                                        <p:attrNameLst>
                                          <p:attrName>ppt_x</p:attrName>
                                        </p:attrNameLst>
                                      </p:cBhvr>
                                      <p:tavLst>
                                        <p:tav tm="0">
                                          <p:val>
                                            <p:strVal val="#ppt_x"/>
                                          </p:val>
                                        </p:tav>
                                        <p:tav tm="100000">
                                          <p:val>
                                            <p:strVal val="#ppt_x"/>
                                          </p:val>
                                        </p:tav>
                                      </p:tavLst>
                                    </p:anim>
                                    <p:anim calcmode="lin" valueType="num">
                                      <p:cBhvr>
                                        <p:cTn id="49" dur="750" fill="hold"/>
                                        <p:tgtEl>
                                          <p:spTgt spid="22"/>
                                        </p:tgtEl>
                                        <p:attrNameLst>
                                          <p:attrName>ppt_y</p:attrName>
                                        </p:attrNameLst>
                                      </p:cBhvr>
                                      <p:tavLst>
                                        <p:tav tm="0">
                                          <p:val>
                                            <p:strVal val="#ppt_y-.1"/>
                                          </p:val>
                                        </p:tav>
                                        <p:tav tm="100000">
                                          <p:val>
                                            <p:strVal val="#ppt_y"/>
                                          </p:val>
                                        </p:tav>
                                      </p:tavLst>
                                    </p:anim>
                                  </p:childTnLst>
                                </p:cTn>
                              </p:par>
                            </p:childTnLst>
                          </p:cTn>
                        </p:par>
                        <p:par>
                          <p:cTn id="50" fill="hold">
                            <p:stCondLst>
                              <p:cond delay="5000"/>
                            </p:stCondLst>
                            <p:childTnLst>
                              <p:par>
                                <p:cTn id="51" presetID="42" presetClass="entr" presetSubtype="0"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750"/>
                                        <p:tgtEl>
                                          <p:spTgt spid="16"/>
                                        </p:tgtEl>
                                      </p:cBhvr>
                                    </p:animEffect>
                                    <p:anim calcmode="lin" valueType="num">
                                      <p:cBhvr>
                                        <p:cTn id="54" dur="750" fill="hold"/>
                                        <p:tgtEl>
                                          <p:spTgt spid="16"/>
                                        </p:tgtEl>
                                        <p:attrNameLst>
                                          <p:attrName>ppt_x</p:attrName>
                                        </p:attrNameLst>
                                      </p:cBhvr>
                                      <p:tavLst>
                                        <p:tav tm="0">
                                          <p:val>
                                            <p:strVal val="#ppt_x"/>
                                          </p:val>
                                        </p:tav>
                                        <p:tav tm="100000">
                                          <p:val>
                                            <p:strVal val="#ppt_x"/>
                                          </p:val>
                                        </p:tav>
                                      </p:tavLst>
                                    </p:anim>
                                    <p:anim calcmode="lin" valueType="num">
                                      <p:cBhvr>
                                        <p:cTn id="55" dur="750" fill="hold"/>
                                        <p:tgtEl>
                                          <p:spTgt spid="16"/>
                                        </p:tgtEl>
                                        <p:attrNameLst>
                                          <p:attrName>ppt_y</p:attrName>
                                        </p:attrNameLst>
                                      </p:cBhvr>
                                      <p:tavLst>
                                        <p:tav tm="0">
                                          <p:val>
                                            <p:strVal val="#ppt_y+.1"/>
                                          </p:val>
                                        </p:tav>
                                        <p:tav tm="100000">
                                          <p:val>
                                            <p:strVal val="#ppt_y"/>
                                          </p:val>
                                        </p:tav>
                                      </p:tavLst>
                                    </p:anim>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728789"/>
            <a:ext cx="6800850" cy="4772025"/>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3260929" y="493484"/>
            <a:ext cx="5670142" cy="677108"/>
          </a:xfrm>
          <a:prstGeom prst="rect">
            <a:avLst/>
          </a:prstGeom>
          <a:noFill/>
        </p:spPr>
        <p:txBody>
          <a:bodyPr wrap="none" rtlCol="0">
            <a:spAutoFit/>
          </a:bodyPr>
          <a:lstStyle/>
          <a:p>
            <a:pPr algn="ctr"/>
            <a:r>
              <a:rPr lang="en-US" altLang="zh-CN" sz="3800" b="1" smtClean="0">
                <a:solidFill>
                  <a:schemeClr val="accent4"/>
                </a:solidFill>
                <a:latin typeface="微软雅黑" panose="020B0503020204020204" pitchFamily="34" charset="-122"/>
                <a:ea typeface="微软雅黑" panose="020B0503020204020204" pitchFamily="34" charset="-122"/>
              </a:rPr>
              <a:t>—  </a:t>
            </a:r>
            <a:r>
              <a:rPr lang="zh-CN" altLang="en-US" sz="3800" b="1" smtClean="0">
                <a:solidFill>
                  <a:schemeClr val="accent4"/>
                </a:solidFill>
                <a:latin typeface="微软雅黑" panose="020B0503020204020204" pitchFamily="34" charset="-122"/>
                <a:ea typeface="微软雅黑" panose="020B0503020204020204" pitchFamily="34" charset="-122"/>
              </a:rPr>
              <a:t>目录 </a:t>
            </a:r>
            <a:r>
              <a:rPr lang="en-US" altLang="zh-CN" sz="3800" b="1" smtClean="0">
                <a:solidFill>
                  <a:schemeClr val="accent4"/>
                </a:solidFill>
                <a:latin typeface="微软雅黑" panose="020B0503020204020204" pitchFamily="34" charset="-122"/>
                <a:ea typeface="微软雅黑" panose="020B0503020204020204" pitchFamily="34" charset="-122"/>
              </a:rPr>
              <a:t>CONTENTS  —</a:t>
            </a:r>
            <a:endParaRPr lang="zh-CN" altLang="en-US" sz="3800" b="1">
              <a:solidFill>
                <a:schemeClr val="accent4"/>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7304087" y="2314113"/>
            <a:ext cx="2932761" cy="611434"/>
            <a:chOff x="7304087" y="2314113"/>
            <a:chExt cx="2932761" cy="611434"/>
          </a:xfrm>
        </p:grpSpPr>
        <p:sp>
          <p:nvSpPr>
            <p:cNvPr id="5" name="文本框 4"/>
            <p:cNvSpPr txBox="1"/>
            <p:nvPr/>
          </p:nvSpPr>
          <p:spPr>
            <a:xfrm>
              <a:off x="8370888" y="2342831"/>
              <a:ext cx="1865960" cy="553998"/>
            </a:xfrm>
            <a:prstGeom prst="rect">
              <a:avLst/>
            </a:prstGeom>
            <a:noFill/>
          </p:spPr>
          <p:txBody>
            <a:bodyPr wrap="none" rtlCol="0">
              <a:spAutoFit/>
            </a:bodyPr>
            <a:lstStyle/>
            <a:p>
              <a:r>
                <a:rPr lang="en-US" altLang="zh-CN" sz="3000" b="1" dirty="0" smtClean="0">
                  <a:solidFill>
                    <a:srgbClr val="00B050"/>
                  </a:solidFill>
                  <a:latin typeface="微软雅黑" panose="020B0503020204020204" pitchFamily="34" charset="-122"/>
                  <a:ea typeface="微软雅黑" panose="020B0503020204020204" pitchFamily="34" charset="-122"/>
                </a:rPr>
                <a:t>GT</a:t>
              </a:r>
              <a:r>
                <a:rPr lang="zh-CN" altLang="en-US" sz="3000" b="1" dirty="0" smtClean="0">
                  <a:solidFill>
                    <a:srgbClr val="00B050"/>
                  </a:solidFill>
                  <a:latin typeface="微软雅黑" panose="020B0503020204020204" pitchFamily="34" charset="-122"/>
                  <a:ea typeface="微软雅黑" panose="020B0503020204020204" pitchFamily="34" charset="-122"/>
                </a:rPr>
                <a:t>社简介</a:t>
              </a:r>
              <a:endParaRPr lang="zh-CN" altLang="en-US" sz="3000" b="1" dirty="0">
                <a:solidFill>
                  <a:srgbClr val="00B050"/>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7304087" y="2314113"/>
              <a:ext cx="1001487" cy="611434"/>
              <a:chOff x="7304087" y="2314113"/>
              <a:chExt cx="1001487" cy="611434"/>
            </a:xfrm>
          </p:grpSpPr>
          <p:sp>
            <p:nvSpPr>
              <p:cNvPr id="4" name="对角圆角矩形 3"/>
              <p:cNvSpPr/>
              <p:nvPr/>
            </p:nvSpPr>
            <p:spPr>
              <a:xfrm>
                <a:off x="7304087" y="2314113"/>
                <a:ext cx="1001487" cy="611434"/>
              </a:xfrm>
              <a:prstGeom prst="round2DiagRect">
                <a:avLst>
                  <a:gd name="adj1" fmla="val 5000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3" cstate="print">
                <a:biLevel thresh="25000"/>
                <a:extLst>
                  <a:ext uri="{28A0092B-C50C-407E-A947-70E740481C1C}">
                    <a14:useLocalDpi xmlns="" xmlns:a14="http://schemas.microsoft.com/office/drawing/2010/main" val="0"/>
                  </a:ext>
                </a:extLst>
              </a:blip>
              <a:stretch>
                <a:fillRect/>
              </a:stretch>
            </p:blipFill>
            <p:spPr>
              <a:xfrm>
                <a:off x="7570796" y="2436888"/>
                <a:ext cx="468069" cy="365885"/>
              </a:xfrm>
              <a:prstGeom prst="rect">
                <a:avLst/>
              </a:prstGeom>
            </p:spPr>
          </p:pic>
        </p:grpSp>
      </p:grpSp>
      <p:grpSp>
        <p:nvGrpSpPr>
          <p:cNvPr id="26" name="组合 25"/>
          <p:cNvGrpSpPr/>
          <p:nvPr/>
        </p:nvGrpSpPr>
        <p:grpSpPr>
          <a:xfrm>
            <a:off x="7304087" y="4307409"/>
            <a:ext cx="3559791" cy="611434"/>
            <a:chOff x="7304087" y="4307409"/>
            <a:chExt cx="3559791" cy="611434"/>
          </a:xfrm>
        </p:grpSpPr>
        <p:sp>
          <p:nvSpPr>
            <p:cNvPr id="12" name="文本框 11"/>
            <p:cNvSpPr txBox="1"/>
            <p:nvPr/>
          </p:nvSpPr>
          <p:spPr>
            <a:xfrm>
              <a:off x="8370888" y="4336127"/>
              <a:ext cx="2492990" cy="553998"/>
            </a:xfrm>
            <a:prstGeom prst="rect">
              <a:avLst/>
            </a:prstGeom>
            <a:noFill/>
          </p:spPr>
          <p:txBody>
            <a:bodyPr wrap="none" rtlCol="0">
              <a:spAutoFit/>
            </a:bodyPr>
            <a:lstStyle/>
            <a:p>
              <a:r>
                <a:rPr lang="zh-CN" altLang="en-US" sz="3000" b="1" dirty="0" smtClean="0">
                  <a:solidFill>
                    <a:srgbClr val="00B050"/>
                  </a:solidFill>
                  <a:latin typeface="微软雅黑" panose="020B0503020204020204" pitchFamily="34" charset="-122"/>
                  <a:ea typeface="微软雅黑" panose="020B0503020204020204" pitchFamily="34" charset="-122"/>
                </a:rPr>
                <a:t>医疗机构介绍</a:t>
              </a:r>
              <a:endParaRPr lang="zh-CN" altLang="en-US" sz="3000" b="1" dirty="0">
                <a:solidFill>
                  <a:srgbClr val="00B050"/>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304087" y="4307409"/>
              <a:ext cx="1001487" cy="611434"/>
              <a:chOff x="7304087" y="4307409"/>
              <a:chExt cx="1001487" cy="611434"/>
            </a:xfrm>
          </p:grpSpPr>
          <p:sp>
            <p:nvSpPr>
              <p:cNvPr id="11" name="对角圆角矩形 10"/>
              <p:cNvSpPr/>
              <p:nvPr/>
            </p:nvSpPr>
            <p:spPr>
              <a:xfrm>
                <a:off x="7304087" y="4307409"/>
                <a:ext cx="1001487" cy="611434"/>
              </a:xfrm>
              <a:prstGeom prst="round2DiagRect">
                <a:avLst>
                  <a:gd name="adj1" fmla="val 5000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4" cstate="print">
                <a:biLevel thresh="25000"/>
                <a:extLst>
                  <a:ext uri="{28A0092B-C50C-407E-A947-70E740481C1C}">
                    <a14:useLocalDpi xmlns="" xmlns:a14="http://schemas.microsoft.com/office/drawing/2010/main" val="0"/>
                  </a:ext>
                </a:extLst>
              </a:blip>
              <a:stretch>
                <a:fillRect/>
              </a:stretch>
            </p:blipFill>
            <p:spPr>
              <a:xfrm>
                <a:off x="7559808" y="4379641"/>
                <a:ext cx="490044" cy="466970"/>
              </a:xfrm>
              <a:prstGeom prst="rect">
                <a:avLst/>
              </a:prstGeom>
            </p:spPr>
          </p:pic>
        </p:grpSp>
      </p:grpSp>
      <p:grpSp>
        <p:nvGrpSpPr>
          <p:cNvPr id="27" name="组合 26"/>
          <p:cNvGrpSpPr/>
          <p:nvPr/>
        </p:nvGrpSpPr>
        <p:grpSpPr>
          <a:xfrm>
            <a:off x="7304087" y="5304056"/>
            <a:ext cx="4757235" cy="611434"/>
            <a:chOff x="7304087" y="5304056"/>
            <a:chExt cx="4757235" cy="611434"/>
          </a:xfrm>
        </p:grpSpPr>
        <p:sp>
          <p:nvSpPr>
            <p:cNvPr id="15" name="文本框 14"/>
            <p:cNvSpPr txBox="1"/>
            <p:nvPr/>
          </p:nvSpPr>
          <p:spPr>
            <a:xfrm>
              <a:off x="8370888" y="5332774"/>
              <a:ext cx="3690434" cy="461665"/>
            </a:xfrm>
            <a:prstGeom prst="rect">
              <a:avLst/>
            </a:prstGeom>
            <a:noFill/>
          </p:spPr>
          <p:txBody>
            <a:bodyPr wrap="none" rtlCol="0">
              <a:spAutoFit/>
            </a:bodyPr>
            <a:lstStyle/>
            <a:p>
              <a:r>
                <a:rPr lang="zh-CN" altLang="en-US" sz="2400" b="1" dirty="0" smtClean="0">
                  <a:solidFill>
                    <a:srgbClr val="01AAAD"/>
                  </a:solidFill>
                  <a:latin typeface="微软雅黑" panose="020B0503020204020204" pitchFamily="34" charset="-122"/>
                  <a:ea typeface="微软雅黑" panose="020B0503020204020204" pitchFamily="34" charset="-122"/>
                </a:rPr>
                <a:t>最新医疗资讯</a:t>
              </a:r>
              <a:r>
                <a:rPr lang="en-US" altLang="ja-JP" sz="2400" b="1" dirty="0" smtClean="0">
                  <a:solidFill>
                    <a:srgbClr val="01AAAD"/>
                  </a:solidFill>
                  <a:latin typeface="微软雅黑" panose="020B0503020204020204" pitchFamily="34" charset="-122"/>
                  <a:ea typeface="微软雅黑" panose="020B0503020204020204" pitchFamily="34" charset="-122"/>
                </a:rPr>
                <a:t>(</a:t>
              </a:r>
              <a:r>
                <a:rPr lang="zh-CN" altLang="en-US" sz="2400" b="1" dirty="0" smtClean="0">
                  <a:solidFill>
                    <a:srgbClr val="01AAAD"/>
                  </a:solidFill>
                  <a:latin typeface="微软雅黑" panose="020B0503020204020204" pitchFamily="34" charset="-122"/>
                  <a:ea typeface="微软雅黑" panose="020B0503020204020204" pitchFamily="34" charset="-122"/>
                </a:rPr>
                <a:t>远程诊断）</a:t>
              </a:r>
              <a:endParaRPr lang="en-US" altLang="zh-CN" sz="2400" b="1" dirty="0" smtClean="0">
                <a:solidFill>
                  <a:srgbClr val="01AAAD"/>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7304087" y="5304056"/>
              <a:ext cx="1001487" cy="611434"/>
              <a:chOff x="7304087" y="5304056"/>
              <a:chExt cx="1001487" cy="611434"/>
            </a:xfrm>
          </p:grpSpPr>
          <p:sp>
            <p:nvSpPr>
              <p:cNvPr id="14" name="对角圆角矩形 13"/>
              <p:cNvSpPr/>
              <p:nvPr/>
            </p:nvSpPr>
            <p:spPr>
              <a:xfrm>
                <a:off x="7304087" y="5304056"/>
                <a:ext cx="1001487" cy="611434"/>
              </a:xfrm>
              <a:prstGeom prst="round2DiagRect">
                <a:avLst>
                  <a:gd name="adj1" fmla="val 50000"/>
                  <a:gd name="adj2" fmla="val 0"/>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5" cstate="print">
                <a:biLevel thresh="25000"/>
                <a:extLst>
                  <a:ext uri="{28A0092B-C50C-407E-A947-70E740481C1C}">
                    <a14:useLocalDpi xmlns="" xmlns:a14="http://schemas.microsoft.com/office/drawing/2010/main" val="0"/>
                  </a:ext>
                </a:extLst>
              </a:blip>
              <a:stretch>
                <a:fillRect/>
              </a:stretch>
            </p:blipFill>
            <p:spPr>
              <a:xfrm>
                <a:off x="7559259" y="5326102"/>
                <a:ext cx="491142" cy="491142"/>
              </a:xfrm>
              <a:prstGeom prst="rect">
                <a:avLst/>
              </a:prstGeom>
            </p:spPr>
          </p:pic>
        </p:grpSp>
      </p:grpSp>
      <p:grpSp>
        <p:nvGrpSpPr>
          <p:cNvPr id="25" name="组合 24"/>
          <p:cNvGrpSpPr/>
          <p:nvPr/>
        </p:nvGrpSpPr>
        <p:grpSpPr>
          <a:xfrm>
            <a:off x="7304087" y="3310761"/>
            <a:ext cx="4713953" cy="611434"/>
            <a:chOff x="7304087" y="3310761"/>
            <a:chExt cx="4713953" cy="611434"/>
          </a:xfrm>
        </p:grpSpPr>
        <p:sp>
          <p:nvSpPr>
            <p:cNvPr id="9" name="文本框 8"/>
            <p:cNvSpPr txBox="1"/>
            <p:nvPr/>
          </p:nvSpPr>
          <p:spPr>
            <a:xfrm>
              <a:off x="8370888" y="3339479"/>
              <a:ext cx="3647152" cy="553998"/>
            </a:xfrm>
            <a:prstGeom prst="rect">
              <a:avLst/>
            </a:prstGeom>
            <a:noFill/>
          </p:spPr>
          <p:txBody>
            <a:bodyPr wrap="none" rtlCol="0">
              <a:spAutoFit/>
            </a:bodyPr>
            <a:lstStyle/>
            <a:p>
              <a:r>
                <a:rPr lang="zh-CN" altLang="en-US" sz="3000" b="1" dirty="0" smtClean="0">
                  <a:solidFill>
                    <a:srgbClr val="01AAAD"/>
                  </a:solidFill>
                  <a:latin typeface="微软雅黑" panose="020B0503020204020204" pitchFamily="34" charset="-122"/>
                  <a:ea typeface="微软雅黑" panose="020B0503020204020204" pitchFamily="34" charset="-122"/>
                </a:rPr>
                <a:t>赴日体检、医疗流程</a:t>
              </a:r>
              <a:endParaRPr lang="zh-CN" altLang="en-US" sz="3000" b="1" dirty="0">
                <a:solidFill>
                  <a:srgbClr val="01AAAD"/>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7304087" y="3310761"/>
              <a:ext cx="1001487" cy="611434"/>
              <a:chOff x="7304087" y="3310761"/>
              <a:chExt cx="1001487" cy="611434"/>
            </a:xfrm>
          </p:grpSpPr>
          <p:sp>
            <p:nvSpPr>
              <p:cNvPr id="8" name="对角圆角矩形 7"/>
              <p:cNvSpPr/>
              <p:nvPr/>
            </p:nvSpPr>
            <p:spPr>
              <a:xfrm>
                <a:off x="7304087" y="3310761"/>
                <a:ext cx="1001487" cy="611434"/>
              </a:xfrm>
              <a:prstGeom prst="round2DiagRect">
                <a:avLst>
                  <a:gd name="adj1" fmla="val 50000"/>
                  <a:gd name="adj2" fmla="val 0"/>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6" cstate="print">
                <a:biLevel thresh="25000"/>
                <a:extLst>
                  <a:ext uri="{28A0092B-C50C-407E-A947-70E740481C1C}">
                    <a14:useLocalDpi xmlns="" xmlns:a14="http://schemas.microsoft.com/office/drawing/2010/main" val="0"/>
                  </a:ext>
                </a:extLst>
              </a:blip>
              <a:stretch>
                <a:fillRect/>
              </a:stretch>
            </p:blipFill>
            <p:spPr>
              <a:xfrm>
                <a:off x="7541679" y="3451116"/>
                <a:ext cx="526303" cy="330725"/>
              </a:xfrm>
              <a:prstGeom prst="rect">
                <a:avLst/>
              </a:prstGeom>
            </p:spPr>
          </p:pic>
        </p:grpSp>
      </p:grpSp>
      <p:sp>
        <p:nvSpPr>
          <p:cNvPr id="28"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3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 presetClass="entr" presetSubtype="8" decel="6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0-#ppt_w/2"/>
                                          </p:val>
                                        </p:tav>
                                        <p:tav tm="100000">
                                          <p:val>
                                            <p:strVal val="#ppt_x"/>
                                          </p:val>
                                        </p:tav>
                                      </p:tavLst>
                                    </p:anim>
                                    <p:anim calcmode="lin" valueType="num">
                                      <p:cBhvr additive="base">
                                        <p:cTn id="14" dur="75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decel="6000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750" fill="hold"/>
                                        <p:tgtEl>
                                          <p:spTgt spid="13"/>
                                        </p:tgtEl>
                                        <p:attrNameLst>
                                          <p:attrName>ppt_x</p:attrName>
                                        </p:attrNameLst>
                                      </p:cBhvr>
                                      <p:tavLst>
                                        <p:tav tm="0">
                                          <p:val>
                                            <p:strVal val="1+#ppt_w/2"/>
                                          </p:val>
                                        </p:tav>
                                        <p:tav tm="100000">
                                          <p:val>
                                            <p:strVal val="#ppt_x"/>
                                          </p:val>
                                        </p:tav>
                                      </p:tavLst>
                                    </p:anim>
                                    <p:anim calcmode="lin" valueType="num">
                                      <p:cBhvr additive="base">
                                        <p:cTn id="19" dur="750" fill="hold"/>
                                        <p:tgtEl>
                                          <p:spTgt spid="13"/>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 presetClass="entr" presetSubtype="2" decel="6000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1+#ppt_w/2"/>
                                          </p:val>
                                        </p:tav>
                                        <p:tav tm="100000">
                                          <p:val>
                                            <p:strVal val="#ppt_x"/>
                                          </p:val>
                                        </p:tav>
                                      </p:tavLst>
                                    </p:anim>
                                    <p:anim calcmode="lin" valueType="num">
                                      <p:cBhvr additive="base">
                                        <p:cTn id="24" dur="75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3500"/>
                            </p:stCondLst>
                            <p:childTnLst>
                              <p:par>
                                <p:cTn id="26" presetID="2" presetClass="entr" presetSubtype="2" decel="6000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1+#ppt_w/2"/>
                                          </p:val>
                                        </p:tav>
                                        <p:tav tm="100000">
                                          <p:val>
                                            <p:strVal val="#ppt_x"/>
                                          </p:val>
                                        </p:tav>
                                      </p:tavLst>
                                    </p:anim>
                                    <p:anim calcmode="lin" valueType="num">
                                      <p:cBhvr additive="base">
                                        <p:cTn id="29" dur="750" fill="hold"/>
                                        <p:tgtEl>
                                          <p:spTgt spid="26"/>
                                        </p:tgtEl>
                                        <p:attrNameLst>
                                          <p:attrName>ppt_y</p:attrName>
                                        </p:attrNameLst>
                                      </p:cBhvr>
                                      <p:tavLst>
                                        <p:tav tm="0">
                                          <p:val>
                                            <p:strVal val="#ppt_y"/>
                                          </p:val>
                                        </p:tav>
                                        <p:tav tm="100000">
                                          <p:val>
                                            <p:strVal val="#ppt_y"/>
                                          </p:val>
                                        </p:tav>
                                      </p:tavLst>
                                    </p:anim>
                                  </p:childTnLst>
                                </p:cTn>
                              </p:par>
                            </p:childTnLst>
                          </p:cTn>
                        </p:par>
                        <p:par>
                          <p:cTn id="30" fill="hold">
                            <p:stCondLst>
                              <p:cond delay="4500"/>
                            </p:stCondLst>
                            <p:childTnLst>
                              <p:par>
                                <p:cTn id="31" presetID="2" presetClass="entr" presetSubtype="2" decel="6000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750" fill="hold"/>
                                        <p:tgtEl>
                                          <p:spTgt spid="27"/>
                                        </p:tgtEl>
                                        <p:attrNameLst>
                                          <p:attrName>ppt_x</p:attrName>
                                        </p:attrNameLst>
                                      </p:cBhvr>
                                      <p:tavLst>
                                        <p:tav tm="0">
                                          <p:val>
                                            <p:strVal val="1+#ppt_w/2"/>
                                          </p:val>
                                        </p:tav>
                                        <p:tav tm="100000">
                                          <p:val>
                                            <p:strVal val="#ppt_x"/>
                                          </p:val>
                                        </p:tav>
                                      </p:tavLst>
                                    </p:anim>
                                    <p:anim calcmode="lin" valueType="num">
                                      <p:cBhvr additive="base">
                                        <p:cTn id="34" dur="750" fill="hold"/>
                                        <p:tgtEl>
                                          <p:spTgt spid="27"/>
                                        </p:tgtEl>
                                        <p:attrNameLst>
                                          <p:attrName>ppt_y</p:attrName>
                                        </p:attrNameLst>
                                      </p:cBhvr>
                                      <p:tavLst>
                                        <p:tav tm="0">
                                          <p:val>
                                            <p:strVal val="#ppt_y"/>
                                          </p:val>
                                        </p:tav>
                                        <p:tav tm="100000">
                                          <p:val>
                                            <p:strVal val="#ppt_y"/>
                                          </p:val>
                                        </p:tav>
                                      </p:tavLst>
                                    </p:anim>
                                  </p:childTnLst>
                                </p:cTn>
                              </p:par>
                            </p:childTnLst>
                          </p:cTn>
                        </p:par>
                        <p:par>
                          <p:cTn id="35" fill="hold">
                            <p:stCondLst>
                              <p:cond delay="5500"/>
                            </p:stCondLst>
                            <p:childTnLst>
                              <p:par>
                                <p:cTn id="36" presetID="10"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0" y="5277088"/>
            <a:ext cx="2438400" cy="2342912"/>
          </a:xfrm>
          <a:prstGeom prst="rect">
            <a:avLst/>
          </a:prstGeom>
          <a:blipFill>
            <a:blip r:embed="rId2" cstate="print">
              <a:duotone>
                <a:prstClr val="black"/>
                <a:schemeClr val="accent2">
                  <a:tint val="45000"/>
                  <a:satMod val="400000"/>
                </a:schemeClr>
              </a:duotone>
            </a:blip>
            <a:stretch>
              <a:fillRect/>
            </a:stretch>
          </a:blip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753600" y="2959100"/>
            <a:ext cx="2438400" cy="2342912"/>
          </a:xfrm>
          <a:prstGeom prst="rect">
            <a:avLst/>
          </a:prstGeom>
          <a:blipFill>
            <a:blip r:embed="rId3" cstate="print"/>
            <a:stretch>
              <a:fillRect/>
            </a:stretch>
          </a:blip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182486" y="1132098"/>
            <a:ext cx="4940573" cy="553998"/>
          </a:xfrm>
          <a:prstGeom prst="rect">
            <a:avLst/>
          </a:prstGeom>
          <a:noFill/>
        </p:spPr>
        <p:txBody>
          <a:bodyPr wrap="square" rtlCol="0">
            <a:spAutoFit/>
          </a:bodyPr>
          <a:lstStyle/>
          <a:p>
            <a:pPr algn="ctr"/>
            <a:r>
              <a:rPr lang="zh-CN" altLang="en-US" sz="3000" b="1" dirty="0" smtClean="0">
                <a:solidFill>
                  <a:schemeClr val="accent4"/>
                </a:solidFill>
                <a:latin typeface="微软雅黑" panose="020B0503020204020204" pitchFamily="34" charset="-122"/>
                <a:ea typeface="微软雅黑" panose="020B0503020204020204" pitchFamily="34" charset="-122"/>
              </a:rPr>
              <a:t>科技</a:t>
            </a:r>
            <a:r>
              <a:rPr lang="zh-CN" altLang="en-US" sz="3000" b="1" dirty="0" smtClean="0">
                <a:solidFill>
                  <a:schemeClr val="accent4"/>
                </a:solidFill>
                <a:latin typeface="微软雅黑" panose="020B0503020204020204" pitchFamily="34" charset="-122"/>
                <a:ea typeface="微软雅黑" panose="020B0503020204020204" pitchFamily="34" charset="-122"/>
              </a:rPr>
              <a:t>让我们“零距离”“</a:t>
            </a:r>
            <a:endParaRPr lang="zh-CN" altLang="en-US" sz="3000" b="1" dirty="0" smtClean="0">
              <a:solidFill>
                <a:schemeClr val="accent4"/>
              </a:solidFill>
              <a:latin typeface="微软雅黑" panose="020B0503020204020204" pitchFamily="34" charset="-122"/>
              <a:ea typeface="微软雅黑" panose="020B0503020204020204" pitchFamily="34" charset="-122"/>
            </a:endParaRPr>
          </a:p>
        </p:txBody>
      </p:sp>
      <p:sp>
        <p:nvSpPr>
          <p:cNvPr id="13" name="矩形 12"/>
          <p:cNvSpPr/>
          <p:nvPr/>
        </p:nvSpPr>
        <p:spPr>
          <a:xfrm>
            <a:off x="1536700" y="1916239"/>
            <a:ext cx="9118600" cy="707886"/>
          </a:xfrm>
          <a:prstGeom prst="rect">
            <a:avLst/>
          </a:prstGeom>
        </p:spPr>
        <p:txBody>
          <a:bodyPr wrap="square">
            <a:spAutoFit/>
          </a:bodyPr>
          <a:lstStyle/>
          <a:p>
            <a:r>
              <a:rPr lang="en-US" dirty="0" smtClean="0">
                <a:solidFill>
                  <a:schemeClr val="tx1">
                    <a:lumMod val="50000"/>
                    <a:lumOff val="50000"/>
                  </a:schemeClr>
                </a:solidFill>
                <a:latin typeface="时尚中黑简体"/>
                <a:cs typeface="+mn-ea"/>
              </a:rPr>
              <a:t>2018</a:t>
            </a:r>
            <a:r>
              <a:rPr lang="zh-CN" altLang="en-US" dirty="0" smtClean="0">
                <a:solidFill>
                  <a:schemeClr val="tx1">
                    <a:lumMod val="50000"/>
                    <a:lumOff val="50000"/>
                  </a:schemeClr>
                </a:solidFill>
                <a:latin typeface="时尚中黑简体"/>
                <a:cs typeface="+mn-ea"/>
              </a:rPr>
              <a:t>年开始实行国际远程会诊以来，几乎每个月都要办远程诊断。不用坐飞机专门来日本，也可以得到宝贵的治疗意见！</a:t>
            </a:r>
            <a:endParaRPr dirty="0">
              <a:solidFill>
                <a:schemeClr val="tx1">
                  <a:lumMod val="50000"/>
                  <a:lumOff val="50000"/>
                </a:schemeClr>
              </a:solidFill>
              <a:latin typeface="时尚中黑简体"/>
              <a:cs typeface="+mn-ea"/>
            </a:endParaRPr>
          </a:p>
        </p:txBody>
      </p:sp>
      <p:grpSp>
        <p:nvGrpSpPr>
          <p:cNvPr id="17" name="组合 16"/>
          <p:cNvGrpSpPr/>
          <p:nvPr/>
        </p:nvGrpSpPr>
        <p:grpSpPr>
          <a:xfrm>
            <a:off x="2635250" y="3277421"/>
            <a:ext cx="2044700" cy="1013773"/>
            <a:chOff x="2582287" y="3291098"/>
            <a:chExt cx="2044700" cy="1013773"/>
          </a:xfrm>
        </p:grpSpPr>
        <p:sp>
          <p:nvSpPr>
            <p:cNvPr id="15" name="文本框 14"/>
            <p:cNvSpPr txBox="1"/>
            <p:nvPr/>
          </p:nvSpPr>
          <p:spPr>
            <a:xfrm>
              <a:off x="2582287" y="3291098"/>
              <a:ext cx="1799213" cy="707886"/>
            </a:xfrm>
            <a:prstGeom prst="rect">
              <a:avLst/>
            </a:prstGeom>
            <a:noFill/>
          </p:spPr>
          <p:txBody>
            <a:bodyPr wrap="square" rtlCol="0">
              <a:spAutoFit/>
            </a:bodyPr>
            <a:lstStyle/>
            <a:p>
              <a:r>
                <a:rPr lang="zh-CN" altLang="en-US" b="1" dirty="0" smtClean="0">
                  <a:solidFill>
                    <a:schemeClr val="accent4"/>
                  </a:solidFill>
                  <a:latin typeface="微软雅黑" panose="020B0503020204020204" pitchFamily="34" charset="-122"/>
                  <a:ea typeface="微软雅黑" panose="020B0503020204020204" pitchFamily="34" charset="-122"/>
                </a:rPr>
                <a:t>了解国际最新治疗信息</a:t>
              </a:r>
              <a:endParaRPr lang="zh-CN" altLang="en-US" b="1" dirty="0" smtClean="0">
                <a:solidFill>
                  <a:schemeClr val="accent4"/>
                </a:solidFill>
                <a:latin typeface="微软雅黑" panose="020B0503020204020204" pitchFamily="34" charset="-122"/>
                <a:ea typeface="微软雅黑" panose="020B0503020204020204" pitchFamily="34" charset="-122"/>
              </a:endParaRPr>
            </a:p>
          </p:txBody>
        </p:sp>
        <p:sp>
          <p:nvSpPr>
            <p:cNvPr id="16" name="矩形 15"/>
            <p:cNvSpPr/>
            <p:nvPr/>
          </p:nvSpPr>
          <p:spPr>
            <a:xfrm>
              <a:off x="2582287" y="3935539"/>
              <a:ext cx="2044700" cy="369332"/>
            </a:xfrm>
            <a:prstGeom prst="rect">
              <a:avLst/>
            </a:prstGeom>
          </p:spPr>
          <p:txBody>
            <a:bodyPr wrap="square">
              <a:spAutoFit/>
            </a:bodyPr>
            <a:lstStyle/>
            <a:p>
              <a:r>
                <a:rPr lang="zh-CN" altLang="en-US" sz="900" dirty="0" smtClean="0">
                  <a:solidFill>
                    <a:schemeClr val="tx1">
                      <a:lumMod val="50000"/>
                      <a:lumOff val="50000"/>
                    </a:schemeClr>
                  </a:solidFill>
                  <a:latin typeface="时尚中黑简体"/>
                  <a:cs typeface="+mn-ea"/>
                </a:rPr>
                <a:t>即使</a:t>
              </a:r>
              <a:r>
                <a:rPr lang="zh-CN" altLang="en-US" sz="900" dirty="0" smtClean="0">
                  <a:solidFill>
                    <a:schemeClr val="tx1">
                      <a:lumMod val="50000"/>
                      <a:lumOff val="50000"/>
                    </a:schemeClr>
                  </a:solidFill>
                  <a:latin typeface="时尚中黑简体"/>
                  <a:cs typeface="+mn-ea"/>
                </a:rPr>
                <a:t>处于偏远地区的医生和患者同样可以与国际一流医生交换意见。</a:t>
              </a:r>
              <a:endParaRPr sz="900" dirty="0">
                <a:solidFill>
                  <a:schemeClr val="tx1">
                    <a:lumMod val="50000"/>
                    <a:lumOff val="50000"/>
                  </a:schemeClr>
                </a:solidFill>
                <a:latin typeface="时尚中黑简体"/>
                <a:cs typeface="+mn-ea"/>
              </a:endParaRPr>
            </a:p>
          </p:txBody>
        </p:sp>
      </p:grpSp>
      <p:grpSp>
        <p:nvGrpSpPr>
          <p:cNvPr id="18" name="组合 17"/>
          <p:cNvGrpSpPr/>
          <p:nvPr/>
        </p:nvGrpSpPr>
        <p:grpSpPr>
          <a:xfrm>
            <a:off x="7965760" y="3228560"/>
            <a:ext cx="2044700" cy="1013773"/>
            <a:chOff x="2582287" y="3291098"/>
            <a:chExt cx="2044700" cy="1013773"/>
          </a:xfrm>
        </p:grpSpPr>
        <p:sp>
          <p:nvSpPr>
            <p:cNvPr id="19" name="文本框 18"/>
            <p:cNvSpPr txBox="1"/>
            <p:nvPr/>
          </p:nvSpPr>
          <p:spPr>
            <a:xfrm>
              <a:off x="2582287" y="3291098"/>
              <a:ext cx="1799213" cy="400110"/>
            </a:xfrm>
            <a:prstGeom prst="rect">
              <a:avLst/>
            </a:prstGeom>
            <a:noFill/>
          </p:spPr>
          <p:txBody>
            <a:bodyPr wrap="square" rtlCol="0">
              <a:spAutoFit/>
            </a:bodyPr>
            <a:lstStyle/>
            <a:p>
              <a:r>
                <a:rPr lang="zh-CN" altLang="en-US" b="1" dirty="0" smtClean="0">
                  <a:solidFill>
                    <a:schemeClr val="accent4"/>
                  </a:solidFill>
                  <a:latin typeface="微软雅黑" panose="020B0503020204020204" pitchFamily="34" charset="-122"/>
                  <a:ea typeface="微软雅黑" panose="020B0503020204020204" pitchFamily="34" charset="-122"/>
                </a:rPr>
                <a:t>一切为了患者</a:t>
              </a:r>
              <a:endParaRPr lang="zh-CN" altLang="en-US" b="1" dirty="0" smtClean="0">
                <a:solidFill>
                  <a:schemeClr val="accent4"/>
                </a:solidFill>
                <a:latin typeface="微软雅黑" panose="020B0503020204020204" pitchFamily="34" charset="-122"/>
                <a:ea typeface="微软雅黑" panose="020B0503020204020204" pitchFamily="34" charset="-122"/>
              </a:endParaRPr>
            </a:p>
          </p:txBody>
        </p:sp>
        <p:sp>
          <p:nvSpPr>
            <p:cNvPr id="20" name="矩形 19"/>
            <p:cNvSpPr/>
            <p:nvPr/>
          </p:nvSpPr>
          <p:spPr>
            <a:xfrm>
              <a:off x="2582287" y="3935539"/>
              <a:ext cx="2044700" cy="369332"/>
            </a:xfrm>
            <a:prstGeom prst="rect">
              <a:avLst/>
            </a:prstGeom>
          </p:spPr>
          <p:txBody>
            <a:bodyPr wrap="square">
              <a:spAutoFit/>
            </a:bodyPr>
            <a:lstStyle/>
            <a:p>
              <a:r>
                <a:rPr lang="zh-CN" altLang="en-US" sz="900" dirty="0" smtClean="0">
                  <a:solidFill>
                    <a:schemeClr val="tx1">
                      <a:lumMod val="50000"/>
                      <a:lumOff val="50000"/>
                    </a:schemeClr>
                  </a:solidFill>
                  <a:latin typeface="时尚中黑简体"/>
                  <a:cs typeface="+mn-ea"/>
                </a:rPr>
                <a:t>我们的努力都是为了患者可以得到更好的治疗，初衷不改，初心不变</a:t>
              </a:r>
              <a:r>
                <a:rPr lang="zh-CN" altLang="en-US" sz="900" dirty="0" smtClean="0">
                  <a:solidFill>
                    <a:schemeClr val="tx1">
                      <a:lumMod val="50000"/>
                      <a:lumOff val="50000"/>
                    </a:schemeClr>
                  </a:solidFill>
                  <a:latin typeface="时尚中黑简体"/>
                  <a:cs typeface="+mn-ea"/>
                </a:rPr>
                <a:t>！</a:t>
              </a:r>
              <a:endParaRPr sz="900" dirty="0">
                <a:solidFill>
                  <a:schemeClr val="tx1">
                    <a:lumMod val="50000"/>
                    <a:lumOff val="50000"/>
                  </a:schemeClr>
                </a:solidFill>
                <a:latin typeface="时尚中黑简体"/>
                <a:cs typeface="+mn-ea"/>
              </a:endParaRPr>
            </a:p>
          </p:txBody>
        </p:sp>
      </p:grpSp>
      <p:grpSp>
        <p:nvGrpSpPr>
          <p:cNvPr id="21" name="组合 20"/>
          <p:cNvGrpSpPr/>
          <p:nvPr/>
        </p:nvGrpSpPr>
        <p:grpSpPr>
          <a:xfrm>
            <a:off x="9950450" y="5595409"/>
            <a:ext cx="2044700" cy="875273"/>
            <a:chOff x="2582287" y="3291098"/>
            <a:chExt cx="2044700" cy="875273"/>
          </a:xfrm>
        </p:grpSpPr>
        <p:sp>
          <p:nvSpPr>
            <p:cNvPr id="22" name="文本框 21"/>
            <p:cNvSpPr txBox="1"/>
            <p:nvPr/>
          </p:nvSpPr>
          <p:spPr>
            <a:xfrm>
              <a:off x="2582287" y="3291098"/>
              <a:ext cx="1799213" cy="400110"/>
            </a:xfrm>
            <a:prstGeom prst="rect">
              <a:avLst/>
            </a:prstGeom>
            <a:noFill/>
          </p:spPr>
          <p:txBody>
            <a:bodyPr wrap="square" rtlCol="0">
              <a:spAutoFit/>
            </a:bodyPr>
            <a:lstStyle/>
            <a:p>
              <a:endParaRPr lang="zh-CN" altLang="en-US" b="1" dirty="0" smtClean="0">
                <a:solidFill>
                  <a:schemeClr val="accent4"/>
                </a:solidFill>
                <a:latin typeface="微软雅黑" panose="020B0503020204020204" pitchFamily="34" charset="-122"/>
                <a:ea typeface="微软雅黑" panose="020B0503020204020204" pitchFamily="34" charset="-122"/>
              </a:endParaRPr>
            </a:p>
          </p:txBody>
        </p:sp>
        <p:sp>
          <p:nvSpPr>
            <p:cNvPr id="23" name="矩形 22"/>
            <p:cNvSpPr/>
            <p:nvPr/>
          </p:nvSpPr>
          <p:spPr>
            <a:xfrm>
              <a:off x="2582287" y="3935539"/>
              <a:ext cx="2044700" cy="230832"/>
            </a:xfrm>
            <a:prstGeom prst="rect">
              <a:avLst/>
            </a:prstGeom>
          </p:spPr>
          <p:txBody>
            <a:bodyPr wrap="square">
              <a:spAutoFit/>
            </a:bodyPr>
            <a:lstStyle/>
            <a:p>
              <a:endParaRPr sz="900" dirty="0">
                <a:solidFill>
                  <a:schemeClr val="tx1">
                    <a:lumMod val="50000"/>
                    <a:lumOff val="50000"/>
                  </a:schemeClr>
                </a:solidFill>
                <a:latin typeface="时尚中黑简体"/>
                <a:cs typeface="+mn-ea"/>
              </a:endParaRPr>
            </a:p>
          </p:txBody>
        </p:sp>
      </p:grpSp>
      <p:grpSp>
        <p:nvGrpSpPr>
          <p:cNvPr id="24" name="组合 23"/>
          <p:cNvGrpSpPr/>
          <p:nvPr/>
        </p:nvGrpSpPr>
        <p:grpSpPr>
          <a:xfrm>
            <a:off x="5073650" y="5595409"/>
            <a:ext cx="2044700" cy="1152272"/>
            <a:chOff x="2582287" y="3291098"/>
            <a:chExt cx="2044700" cy="1152272"/>
          </a:xfrm>
        </p:grpSpPr>
        <p:sp>
          <p:nvSpPr>
            <p:cNvPr id="25" name="文本框 24"/>
            <p:cNvSpPr txBox="1"/>
            <p:nvPr/>
          </p:nvSpPr>
          <p:spPr>
            <a:xfrm>
              <a:off x="2582287" y="3291098"/>
              <a:ext cx="1799213" cy="400110"/>
            </a:xfrm>
            <a:prstGeom prst="rect">
              <a:avLst/>
            </a:prstGeom>
            <a:noFill/>
          </p:spPr>
          <p:txBody>
            <a:bodyPr wrap="square" rtlCol="0">
              <a:spAutoFit/>
            </a:bodyPr>
            <a:lstStyle/>
            <a:p>
              <a:r>
                <a:rPr lang="zh-CN" altLang="en-US" b="1" dirty="0" smtClean="0">
                  <a:solidFill>
                    <a:schemeClr val="accent4"/>
                  </a:solidFill>
                  <a:latin typeface="微软雅黑" panose="020B0503020204020204" pitchFamily="34" charset="-122"/>
                  <a:ea typeface="微软雅黑" panose="020B0503020204020204" pitchFamily="34" charset="-122"/>
                </a:rPr>
                <a:t>不再孤立无援</a:t>
              </a:r>
              <a:endParaRPr lang="zh-CN" altLang="en-US" b="1" dirty="0" smtClean="0">
                <a:solidFill>
                  <a:schemeClr val="accent4"/>
                </a:solidFill>
                <a:latin typeface="微软雅黑" panose="020B0503020204020204" pitchFamily="34" charset="-122"/>
                <a:ea typeface="微软雅黑" panose="020B0503020204020204" pitchFamily="34" charset="-122"/>
              </a:endParaRPr>
            </a:p>
          </p:txBody>
        </p:sp>
        <p:sp>
          <p:nvSpPr>
            <p:cNvPr id="26" name="矩形 25"/>
            <p:cNvSpPr/>
            <p:nvPr/>
          </p:nvSpPr>
          <p:spPr>
            <a:xfrm>
              <a:off x="2582287" y="3935539"/>
              <a:ext cx="2044700" cy="507831"/>
            </a:xfrm>
            <a:prstGeom prst="rect">
              <a:avLst/>
            </a:prstGeom>
          </p:spPr>
          <p:txBody>
            <a:bodyPr wrap="square">
              <a:spAutoFit/>
            </a:bodyPr>
            <a:lstStyle/>
            <a:p>
              <a:r>
                <a:rPr lang="zh-CN" altLang="en-US" sz="900" dirty="0" smtClean="0">
                  <a:solidFill>
                    <a:schemeClr val="tx1">
                      <a:lumMod val="50000"/>
                      <a:lumOff val="50000"/>
                    </a:schemeClr>
                  </a:solidFill>
                  <a:latin typeface="时尚中黑简体"/>
                  <a:cs typeface="+mn-ea"/>
                </a:rPr>
                <a:t>国内外</a:t>
              </a:r>
              <a:r>
                <a:rPr lang="zh-CN" altLang="en-US" sz="900" dirty="0" smtClean="0">
                  <a:solidFill>
                    <a:schemeClr val="tx1">
                      <a:lumMod val="50000"/>
                      <a:lumOff val="50000"/>
                    </a:schemeClr>
                  </a:solidFill>
                  <a:latin typeface="时尚中黑简体"/>
                  <a:cs typeface="+mn-ea"/>
                </a:rPr>
                <a:t>专家同时会诊</a:t>
              </a:r>
              <a:r>
                <a:rPr lang="zh-CN" altLang="en-US" sz="900" dirty="0" smtClean="0">
                  <a:solidFill>
                    <a:schemeClr val="tx1">
                      <a:lumMod val="50000"/>
                      <a:lumOff val="50000"/>
                    </a:schemeClr>
                  </a:solidFill>
                  <a:latin typeface="时尚中黑简体"/>
                  <a:cs typeface="+mn-ea"/>
                </a:rPr>
                <a:t>，大大提高了患者治疗的信心和勇气！也提高了治愈率！</a:t>
              </a:r>
              <a:endParaRPr sz="900" dirty="0">
                <a:solidFill>
                  <a:schemeClr val="tx1">
                    <a:lumMod val="50000"/>
                    <a:lumOff val="50000"/>
                  </a:schemeClr>
                </a:solidFill>
                <a:latin typeface="时尚中黑简体"/>
                <a:cs typeface="+mn-ea"/>
              </a:endParaRPr>
            </a:p>
          </p:txBody>
        </p:sp>
      </p:grpSp>
      <p:grpSp>
        <p:nvGrpSpPr>
          <p:cNvPr id="27" name="组合 26"/>
          <p:cNvGrpSpPr/>
          <p:nvPr/>
        </p:nvGrpSpPr>
        <p:grpSpPr>
          <a:xfrm>
            <a:off x="196850" y="5595409"/>
            <a:ext cx="2044700" cy="875273"/>
            <a:chOff x="2582287" y="3291098"/>
            <a:chExt cx="2044700" cy="875273"/>
          </a:xfrm>
        </p:grpSpPr>
        <p:sp>
          <p:nvSpPr>
            <p:cNvPr id="28" name="文本框 27"/>
            <p:cNvSpPr txBox="1"/>
            <p:nvPr/>
          </p:nvSpPr>
          <p:spPr>
            <a:xfrm>
              <a:off x="2582287" y="3291098"/>
              <a:ext cx="1799213" cy="400110"/>
            </a:xfrm>
            <a:prstGeom prst="rect">
              <a:avLst/>
            </a:prstGeom>
            <a:noFill/>
          </p:spPr>
          <p:txBody>
            <a:bodyPr wrap="square" rtlCol="0">
              <a:spAutoFit/>
            </a:bodyPr>
            <a:lstStyle/>
            <a:p>
              <a:endParaRPr lang="zh-CN" altLang="en-US" b="1" dirty="0" smtClean="0">
                <a:solidFill>
                  <a:schemeClr val="accent4"/>
                </a:solidFill>
                <a:latin typeface="微软雅黑" panose="020B0503020204020204" pitchFamily="34" charset="-122"/>
                <a:ea typeface="微软雅黑" panose="020B0503020204020204" pitchFamily="34" charset="-122"/>
              </a:endParaRPr>
            </a:p>
          </p:txBody>
        </p:sp>
        <p:sp>
          <p:nvSpPr>
            <p:cNvPr id="29" name="矩形 28"/>
            <p:cNvSpPr/>
            <p:nvPr/>
          </p:nvSpPr>
          <p:spPr>
            <a:xfrm>
              <a:off x="2582287" y="3935539"/>
              <a:ext cx="2044700" cy="230832"/>
            </a:xfrm>
            <a:prstGeom prst="rect">
              <a:avLst/>
            </a:prstGeom>
          </p:spPr>
          <p:txBody>
            <a:bodyPr wrap="square">
              <a:spAutoFit/>
            </a:bodyPr>
            <a:lstStyle/>
            <a:p>
              <a:endParaRPr sz="900" dirty="0">
                <a:solidFill>
                  <a:schemeClr val="tx1">
                    <a:lumMod val="50000"/>
                    <a:lumOff val="50000"/>
                  </a:schemeClr>
                </a:solidFill>
                <a:latin typeface="时尚中黑简体"/>
                <a:cs typeface="+mn-ea"/>
              </a:endParaRPr>
            </a:p>
          </p:txBody>
        </p:sp>
      </p:grpSp>
      <p:grpSp>
        <p:nvGrpSpPr>
          <p:cNvPr id="33" name="组合 32"/>
          <p:cNvGrpSpPr/>
          <p:nvPr/>
        </p:nvGrpSpPr>
        <p:grpSpPr>
          <a:xfrm>
            <a:off x="7315200" y="5277088"/>
            <a:ext cx="2438400" cy="2342912"/>
            <a:chOff x="7315200" y="5277088"/>
            <a:chExt cx="2438400" cy="2342912"/>
          </a:xfrm>
        </p:grpSpPr>
        <p:sp>
          <p:nvSpPr>
            <p:cNvPr id="8" name="矩形 7"/>
            <p:cNvSpPr/>
            <p:nvPr/>
          </p:nvSpPr>
          <p:spPr>
            <a:xfrm>
              <a:off x="7315200" y="5277088"/>
              <a:ext cx="2438400" cy="2342912"/>
            </a:xfrm>
            <a:prstGeom prst="rect">
              <a:avLst/>
            </a:prstGeom>
            <a:solidFill>
              <a:srgbClr val="00B05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biLevel thresh="25000"/>
              <a:extLst>
                <a:ext uri="{28A0092B-C50C-407E-A947-70E740481C1C}">
                  <a14:useLocalDpi xmlns="" xmlns:a14="http://schemas.microsoft.com/office/drawing/2010/main" val="0"/>
                </a:ext>
              </a:extLst>
            </a:blip>
            <a:stretch>
              <a:fillRect/>
            </a:stretch>
          </p:blipFill>
          <p:spPr>
            <a:xfrm>
              <a:off x="7771694" y="5664047"/>
              <a:ext cx="1525412" cy="1568995"/>
            </a:xfrm>
            <a:prstGeom prst="rect">
              <a:avLst/>
            </a:prstGeom>
          </p:spPr>
        </p:pic>
      </p:grpSp>
      <p:grpSp>
        <p:nvGrpSpPr>
          <p:cNvPr id="32" name="组合 31"/>
          <p:cNvGrpSpPr/>
          <p:nvPr/>
        </p:nvGrpSpPr>
        <p:grpSpPr>
          <a:xfrm>
            <a:off x="0" y="2959100"/>
            <a:ext cx="2438400" cy="2342912"/>
            <a:chOff x="0" y="2959100"/>
            <a:chExt cx="2438400" cy="2342912"/>
          </a:xfrm>
        </p:grpSpPr>
        <p:sp>
          <p:nvSpPr>
            <p:cNvPr id="3" name="矩形 2"/>
            <p:cNvSpPr/>
            <p:nvPr/>
          </p:nvSpPr>
          <p:spPr>
            <a:xfrm>
              <a:off x="0" y="2959100"/>
              <a:ext cx="2438400" cy="2342912"/>
            </a:xfrm>
            <a:prstGeom prst="rect">
              <a:avLst/>
            </a:prstGeom>
            <a:solidFill>
              <a:srgbClr val="01AAAD"/>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nvPicPr>
          <p:blipFill>
            <a:blip r:embed="rId5" cstate="print">
              <a:biLevel thresh="25000"/>
              <a:extLst>
                <a:ext uri="{28A0092B-C50C-407E-A947-70E740481C1C}">
                  <a14:useLocalDpi xmlns="" xmlns:a14="http://schemas.microsoft.com/office/drawing/2010/main" val="0"/>
                </a:ext>
              </a:extLst>
            </a:blip>
            <a:stretch>
              <a:fillRect/>
            </a:stretch>
          </p:blipFill>
          <p:spPr>
            <a:xfrm>
              <a:off x="779563" y="3408296"/>
              <a:ext cx="879274" cy="1444521"/>
            </a:xfrm>
            <a:prstGeom prst="rect">
              <a:avLst/>
            </a:prstGeom>
          </p:spPr>
        </p:pic>
      </p:grpSp>
      <p:sp>
        <p:nvSpPr>
          <p:cNvPr id="34"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Picture 1" descr="C:\Users\mac\AppData\Local\Temp\WeChat Files\773509e2127f295a483776535ce4969.jpg"/>
          <p:cNvPicPr>
            <a:picLocks noChangeAspect="1" noChangeArrowheads="1"/>
          </p:cNvPicPr>
          <p:nvPr/>
        </p:nvPicPr>
        <p:blipFill>
          <a:blip r:embed="rId6" cstate="print"/>
          <a:srcRect/>
          <a:stretch>
            <a:fillRect/>
          </a:stretch>
        </p:blipFill>
        <p:spPr bwMode="auto">
          <a:xfrm>
            <a:off x="1389351" y="5302804"/>
            <a:ext cx="3503736" cy="2317195"/>
          </a:xfrm>
          <a:prstGeom prst="rect">
            <a:avLst/>
          </a:prstGeom>
          <a:noFill/>
        </p:spPr>
      </p:pic>
      <p:pic>
        <p:nvPicPr>
          <p:cNvPr id="12289" name="Picture 1" descr="C:\Users\mac\AppData\Local\Temp\WeChat Files\369c69df60a58555154748f0ad1f220.jpg"/>
          <p:cNvPicPr>
            <a:picLocks noChangeAspect="1" noChangeArrowheads="1"/>
          </p:cNvPicPr>
          <p:nvPr/>
        </p:nvPicPr>
        <p:blipFill>
          <a:blip r:embed="rId7" cstate="print"/>
          <a:srcRect/>
          <a:stretch>
            <a:fillRect/>
          </a:stretch>
        </p:blipFill>
        <p:spPr bwMode="auto">
          <a:xfrm>
            <a:off x="4571999" y="2802612"/>
            <a:ext cx="3287652" cy="2479974"/>
          </a:xfrm>
          <a:prstGeom prst="rect">
            <a:avLst/>
          </a:prstGeom>
          <a:noFill/>
        </p:spPr>
      </p:pic>
      <p:pic>
        <p:nvPicPr>
          <p:cNvPr id="12290" name="Picture 2" descr="C:\Users\mac\AppData\Local\Temp\WeChat Files\f816c907f7216ea3b868970db13736d.jpg"/>
          <p:cNvPicPr>
            <a:picLocks noChangeAspect="1" noChangeArrowheads="1"/>
          </p:cNvPicPr>
          <p:nvPr/>
        </p:nvPicPr>
        <p:blipFill>
          <a:blip r:embed="rId8" cstate="print"/>
          <a:srcRect/>
          <a:stretch>
            <a:fillRect/>
          </a:stretch>
        </p:blipFill>
        <p:spPr bwMode="auto">
          <a:xfrm>
            <a:off x="7231438" y="5270523"/>
            <a:ext cx="3134089" cy="2349477"/>
          </a:xfrm>
          <a:prstGeom prst="rect">
            <a:avLst/>
          </a:prstGeom>
          <a:noFill/>
        </p:spPr>
      </p:pic>
      <p:sp>
        <p:nvSpPr>
          <p:cNvPr id="36" name="矩形 35"/>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远程诊断进行中</a:t>
            </a:r>
            <a:endParaRPr lang="zh-CN" altLang="en-US" dirty="0"/>
          </a:p>
        </p:txBody>
      </p:sp>
      <p:pic>
        <p:nvPicPr>
          <p:cNvPr id="37" name="图片 36" descr="4c7d1e529f5bc22670a7bb7d563a135.jpg"/>
          <p:cNvPicPr>
            <a:picLocks noChangeAspect="1"/>
          </p:cNvPicPr>
          <p:nvPr/>
        </p:nvPicPr>
        <p:blipFill>
          <a:blip r:embed="rId9" cstate="print"/>
          <a:stretch>
            <a:fillRect/>
          </a:stretch>
        </p:blipFill>
        <p:spPr>
          <a:xfrm>
            <a:off x="150019" y="0"/>
            <a:ext cx="751730" cy="75173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300" advClick="0" advTm="0">
        <p14:pa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8" presetClass="entr" presetSubtype="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Right)">
                                      <p:cBhvr>
                                        <p:cTn id="13" dur="500"/>
                                        <p:tgtEl>
                                          <p:spTgt spid="13"/>
                                        </p:tgtEl>
                                      </p:cBhvr>
                                    </p:animEffect>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 calcmode="lin" valueType="num">
                                      <p:cBhvr>
                                        <p:cTn id="19" dur="500" fill="hold"/>
                                        <p:tgtEl>
                                          <p:spTgt spid="32"/>
                                        </p:tgtEl>
                                        <p:attrNameLst>
                                          <p:attrName>style.rotation</p:attrName>
                                        </p:attrNameLst>
                                      </p:cBhvr>
                                      <p:tavLst>
                                        <p:tav tm="0">
                                          <p:val>
                                            <p:fltVal val="360"/>
                                          </p:val>
                                        </p:tav>
                                        <p:tav tm="100000">
                                          <p:val>
                                            <p:fltVal val="0"/>
                                          </p:val>
                                        </p:tav>
                                      </p:tavLst>
                                    </p:anim>
                                    <p:animEffect transition="in" filter="fade">
                                      <p:cBhvr>
                                        <p:cTn id="20" dur="500"/>
                                        <p:tgtEl>
                                          <p:spTgt spid="32"/>
                                        </p:tgtEl>
                                      </p:cBhvr>
                                    </p:animEffect>
                                  </p:childTnLst>
                                </p:cTn>
                              </p:par>
                              <p:par>
                                <p:cTn id="21" presetID="14" presetClass="entr" presetSubtype="1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par>
                          <p:cTn id="24" fill="hold">
                            <p:stCondLst>
                              <p:cond delay="1500"/>
                            </p:stCondLst>
                            <p:childTnLst>
                              <p:par>
                                <p:cTn id="25" presetID="49" presetClass="entr" presetSubtype="0" decel="10000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 calcmode="lin" valueType="num">
                                      <p:cBhvr>
                                        <p:cTn id="29" dur="500" fill="hold"/>
                                        <p:tgtEl>
                                          <p:spTgt spid="4"/>
                                        </p:tgtEl>
                                        <p:attrNameLst>
                                          <p:attrName>style.rotation</p:attrName>
                                        </p:attrNameLst>
                                      </p:cBhvr>
                                      <p:tavLst>
                                        <p:tav tm="0">
                                          <p:val>
                                            <p:fltVal val="360"/>
                                          </p:val>
                                        </p:tav>
                                        <p:tav tm="100000">
                                          <p:val>
                                            <p:fltVal val="0"/>
                                          </p:val>
                                        </p:tav>
                                      </p:tavLst>
                                    </p:anim>
                                    <p:animEffect transition="in" filter="fade">
                                      <p:cBhvr>
                                        <p:cTn id="30" dur="500"/>
                                        <p:tgtEl>
                                          <p:spTgt spid="4"/>
                                        </p:tgtEl>
                                      </p:cBhvr>
                                    </p:animEffect>
                                  </p:childTnLst>
                                </p:cTn>
                              </p:par>
                              <p:par>
                                <p:cTn id="31" presetID="14" presetClass="entr" presetSubtype="1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par>
                                <p:cTn id="34" presetID="14" presetClass="entr" presetSubtype="1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par>
                          <p:cTn id="37" fill="hold">
                            <p:stCondLst>
                              <p:cond delay="2000"/>
                            </p:stCondLst>
                            <p:childTnLst>
                              <p:par>
                                <p:cTn id="38" presetID="49" presetClass="entr" presetSubtype="0" decel="10000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 calcmode="lin" valueType="num">
                                      <p:cBhvr>
                                        <p:cTn id="42" dur="500" fill="hold"/>
                                        <p:tgtEl>
                                          <p:spTgt spid="33"/>
                                        </p:tgtEl>
                                        <p:attrNameLst>
                                          <p:attrName>style.rotation</p:attrName>
                                        </p:attrNameLst>
                                      </p:cBhvr>
                                      <p:tavLst>
                                        <p:tav tm="0">
                                          <p:val>
                                            <p:fltVal val="360"/>
                                          </p:val>
                                        </p:tav>
                                        <p:tav tm="100000">
                                          <p:val>
                                            <p:fltVal val="0"/>
                                          </p:val>
                                        </p:tav>
                                      </p:tavLst>
                                    </p:anim>
                                    <p:animEffect transition="in" filter="fade">
                                      <p:cBhvr>
                                        <p:cTn id="43" dur="500"/>
                                        <p:tgtEl>
                                          <p:spTgt spid="33"/>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childTnLst>
                          </p:cTn>
                        </p:par>
                        <p:par>
                          <p:cTn id="47" fill="hold">
                            <p:stCondLst>
                              <p:cond delay="2500"/>
                            </p:stCondLst>
                            <p:childTnLst>
                              <p:par>
                                <p:cTn id="48" presetID="49" presetClass="entr" presetSubtype="0" decel="100000"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 calcmode="lin" valueType="num">
                                      <p:cBhvr>
                                        <p:cTn id="52" dur="500" fill="hold"/>
                                        <p:tgtEl>
                                          <p:spTgt spid="9"/>
                                        </p:tgtEl>
                                        <p:attrNameLst>
                                          <p:attrName>style.rotation</p:attrName>
                                        </p:attrNameLst>
                                      </p:cBhvr>
                                      <p:tavLst>
                                        <p:tav tm="0">
                                          <p:val>
                                            <p:fltVal val="360"/>
                                          </p:val>
                                        </p:tav>
                                        <p:tav tm="100000">
                                          <p:val>
                                            <p:fltVal val="0"/>
                                          </p:val>
                                        </p:tav>
                                      </p:tavLst>
                                    </p:anim>
                                    <p:animEffect transition="in" filter="fade">
                                      <p:cBhvr>
                                        <p:cTn id="53" dur="500"/>
                                        <p:tgtEl>
                                          <p:spTgt spid="9"/>
                                        </p:tgtEl>
                                      </p:cBhvr>
                                    </p:animEffect>
                                  </p:childTnLst>
                                </p:cTn>
                              </p:par>
                              <p:par>
                                <p:cTn id="54" presetID="14" presetClass="entr" presetSubtype="1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2" grpId="0"/>
      <p:bldP spid="13" grpId="0"/>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70716" y="5266305"/>
            <a:ext cx="7042504" cy="1323439"/>
          </a:xfrm>
          <a:prstGeom prst="rect">
            <a:avLst/>
          </a:prstGeom>
          <a:noFill/>
        </p:spPr>
        <p:txBody>
          <a:bodyPr wrap="none" rtlCol="0">
            <a:spAutoFit/>
          </a:bodyPr>
          <a:lstStyle/>
          <a:p>
            <a:pPr algn="ctr"/>
            <a:r>
              <a:rPr lang="zh-CN" altLang="en-US" sz="4000" b="1" dirty="0" smtClean="0">
                <a:solidFill>
                  <a:srgbClr val="00B050"/>
                </a:solidFill>
                <a:latin typeface="微软雅黑" panose="020B0503020204020204" pitchFamily="34" charset="-122"/>
                <a:ea typeface="微软雅黑" panose="020B0503020204020204" pitchFamily="34" charset="-122"/>
              </a:rPr>
              <a:t>为了您的健康</a:t>
            </a:r>
            <a:r>
              <a:rPr lang="en-US" altLang="zh-CN" sz="4000" b="1" dirty="0" smtClean="0">
                <a:solidFill>
                  <a:srgbClr val="00B050"/>
                </a:solidFill>
                <a:latin typeface="微软雅黑" panose="020B0503020204020204" pitchFamily="34" charset="-122"/>
                <a:ea typeface="微软雅黑" panose="020B0503020204020204" pitchFamily="34" charset="-122"/>
              </a:rPr>
              <a:t>GT</a:t>
            </a:r>
            <a:r>
              <a:rPr lang="zh-CN" altLang="en-US" sz="4000" b="1" dirty="0" smtClean="0">
                <a:solidFill>
                  <a:srgbClr val="00B050"/>
                </a:solidFill>
                <a:latin typeface="微软雅黑" panose="020B0503020204020204" pitchFamily="34" charset="-122"/>
                <a:ea typeface="微软雅黑" panose="020B0503020204020204" pitchFamily="34" charset="-122"/>
              </a:rPr>
              <a:t>会不断努力！</a:t>
            </a:r>
            <a:endParaRPr lang="en-US" altLang="zh-CN" sz="4000" b="1" dirty="0" smtClean="0">
              <a:solidFill>
                <a:srgbClr val="00B050"/>
              </a:solidFill>
              <a:latin typeface="微软雅黑" panose="020B0503020204020204" pitchFamily="34" charset="-122"/>
              <a:ea typeface="微软雅黑" panose="020B0503020204020204" pitchFamily="34" charset="-122"/>
            </a:endParaRPr>
          </a:p>
          <a:p>
            <a:pPr algn="ctr"/>
            <a:r>
              <a:rPr lang="zh-CN" altLang="en-US" sz="4000" b="1" dirty="0" smtClean="0">
                <a:solidFill>
                  <a:srgbClr val="00B050"/>
                </a:solidFill>
                <a:latin typeface="微软雅黑" panose="020B0503020204020204" pitchFamily="34" charset="-122"/>
                <a:ea typeface="微软雅黑" panose="020B0503020204020204" pitchFamily="34" charset="-122"/>
              </a:rPr>
              <a:t>感谢</a:t>
            </a:r>
            <a:r>
              <a:rPr lang="zh-CN" altLang="en-US" sz="4000" b="1" dirty="0" smtClean="0">
                <a:solidFill>
                  <a:srgbClr val="00B050"/>
                </a:solidFill>
                <a:latin typeface="微软雅黑" panose="020B0503020204020204" pitchFamily="34" charset="-122"/>
                <a:ea typeface="微软雅黑" panose="020B0503020204020204" pitchFamily="34" charset="-122"/>
              </a:rPr>
              <a:t>观看</a:t>
            </a:r>
            <a:endParaRPr lang="zh-CN" altLang="en-US" sz="4000" b="1" dirty="0">
              <a:solidFill>
                <a:srgbClr val="00B05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678121" y="6483122"/>
            <a:ext cx="3285836" cy="400110"/>
          </a:xfrm>
          <a:prstGeom prst="rect">
            <a:avLst/>
          </a:prstGeom>
          <a:noFill/>
        </p:spPr>
        <p:txBody>
          <a:bodyPr wrap="none" rtlCol="0">
            <a:spAutoFit/>
          </a:bodyPr>
          <a:lstStyle/>
          <a:p>
            <a:pPr algn="ctr"/>
            <a:r>
              <a:rPr lang="en-US" altLang="zh-CN" dirty="0" smtClean="0">
                <a:solidFill>
                  <a:srgbClr val="01AAAD"/>
                </a:solidFill>
                <a:latin typeface="微软雅黑" panose="020B0503020204020204" pitchFamily="34" charset="-122"/>
                <a:ea typeface="微软雅黑" panose="020B0503020204020204" pitchFamily="34" charset="-122"/>
              </a:rPr>
              <a:t>THANKS FOR WATCHING</a:t>
            </a:r>
            <a:endParaRPr lang="zh-CN" altLang="en-US" dirty="0">
              <a:solidFill>
                <a:srgbClr val="01AAAD"/>
              </a:solidFill>
              <a:latin typeface="微软雅黑" panose="020B0503020204020204" pitchFamily="34" charset="-122"/>
              <a:ea typeface="微软雅黑" panose="020B0503020204020204" pitchFamily="34" charset="-122"/>
            </a:endParaRPr>
          </a:p>
        </p:txBody>
      </p:sp>
      <p:sp>
        <p:nvSpPr>
          <p:cNvPr id="14"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300" advClick="0" advTm="0">
        <p14:pa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26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62600" fill="hold" grpId="0" nodeType="withEffect">
                                  <p:stCondLst>
                                    <p:cond delay="1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1+#ppt_w/2"/>
                                          </p:val>
                                        </p:tav>
                                        <p:tav tm="100000">
                                          <p:val>
                                            <p:strVal val="#ppt_x"/>
                                          </p:val>
                                        </p:tav>
                                      </p:tavLst>
                                    </p:anim>
                                    <p:anim calcmode="lin" valueType="num">
                                      <p:cBhvr additive="base">
                                        <p:cTn id="12" dur="75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2514600"/>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017497" y="3757221"/>
            <a:ext cx="4667047" cy="1323439"/>
          </a:xfrm>
          <a:prstGeom prst="rect">
            <a:avLst/>
          </a:prstGeom>
          <a:noFill/>
        </p:spPr>
        <p:txBody>
          <a:bodyPr wrap="none" rtlCol="0">
            <a:spAutoFit/>
          </a:bodyPr>
          <a:lstStyle/>
          <a:p>
            <a:r>
              <a:rPr lang="en-US" altLang="zh-CN" sz="8000" b="1" dirty="0" smtClean="0">
                <a:solidFill>
                  <a:srgbClr val="1950AA"/>
                </a:solidFill>
                <a:latin typeface="微软雅黑" panose="020B0503020204020204" pitchFamily="34" charset="-122"/>
                <a:ea typeface="微软雅黑" panose="020B0503020204020204" pitchFamily="34" charset="-122"/>
              </a:rPr>
              <a:t>GT</a:t>
            </a:r>
            <a:r>
              <a:rPr lang="zh-CN" altLang="en-US" sz="8000" b="1" dirty="0" smtClean="0">
                <a:solidFill>
                  <a:srgbClr val="1950AA"/>
                </a:solidFill>
                <a:latin typeface="微软雅黑" panose="020B0503020204020204" pitchFamily="34" charset="-122"/>
                <a:ea typeface="微软雅黑" panose="020B0503020204020204" pitchFamily="34" charset="-122"/>
              </a:rPr>
              <a:t>社简介</a:t>
            </a:r>
            <a:endParaRPr lang="zh-CN" altLang="en-US" sz="8000" b="1" dirty="0">
              <a:solidFill>
                <a:srgbClr val="1950AA"/>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3101" y="5691005"/>
            <a:ext cx="9725798" cy="584775"/>
          </a:xfrm>
          <a:prstGeom prst="rect">
            <a:avLst/>
          </a:prstGeom>
          <a:noFill/>
        </p:spPr>
        <p:txBody>
          <a:bodyPr wrap="square" rtlCol="0">
            <a:spAutoFit/>
          </a:bodyPr>
          <a:lstStyle/>
          <a:p>
            <a:pPr lvl="0" algn="ctr"/>
            <a:r>
              <a:rPr lang="en-US" altLang="zh-CN" sz="1600" dirty="0" smtClean="0">
                <a:solidFill>
                  <a:schemeClr val="accent1"/>
                </a:solidFill>
                <a:latin typeface="时尚中黑简体"/>
                <a:cs typeface="+mn-ea"/>
              </a:rPr>
              <a:t>GT</a:t>
            </a:r>
            <a:r>
              <a:rPr lang="zh-CN" altLang="en-US" sz="1600" dirty="0" smtClean="0">
                <a:solidFill>
                  <a:schemeClr val="accent1"/>
                </a:solidFill>
                <a:latin typeface="时尚中黑简体"/>
                <a:cs typeface="+mn-ea"/>
              </a:rPr>
              <a:t>社创立于</a:t>
            </a:r>
            <a:r>
              <a:rPr lang="en-US" altLang="zh-CN" sz="1600" dirty="0" smtClean="0">
                <a:solidFill>
                  <a:schemeClr val="accent1"/>
                </a:solidFill>
                <a:latin typeface="时尚中黑简体"/>
                <a:cs typeface="+mn-ea"/>
              </a:rPr>
              <a:t>2014</a:t>
            </a:r>
            <a:r>
              <a:rPr lang="zh-CN" altLang="en-US" sz="1600" dirty="0" smtClean="0">
                <a:solidFill>
                  <a:schemeClr val="accent1"/>
                </a:solidFill>
                <a:latin typeface="时尚中黑简体"/>
                <a:cs typeface="+mn-ea"/>
              </a:rPr>
              <a:t>年</a:t>
            </a:r>
            <a:r>
              <a:rPr lang="en-US" altLang="zh-CN" sz="1600" dirty="0" smtClean="0">
                <a:solidFill>
                  <a:schemeClr val="accent1"/>
                </a:solidFill>
                <a:latin typeface="时尚中黑简体"/>
                <a:cs typeface="+mn-ea"/>
              </a:rPr>
              <a:t>10</a:t>
            </a:r>
            <a:r>
              <a:rPr lang="zh-CN" altLang="en-US" sz="1600" dirty="0" smtClean="0">
                <a:solidFill>
                  <a:schemeClr val="accent1"/>
                </a:solidFill>
                <a:latin typeface="时尚中黑简体"/>
                <a:cs typeface="+mn-ea"/>
              </a:rPr>
              <a:t>月，</a:t>
            </a:r>
            <a:r>
              <a:rPr lang="en-US" altLang="zh-CN" sz="1600" dirty="0" smtClean="0">
                <a:solidFill>
                  <a:schemeClr val="accent1"/>
                </a:solidFill>
                <a:latin typeface="时尚中黑简体"/>
                <a:cs typeface="+mn-ea"/>
              </a:rPr>
              <a:t>2016</a:t>
            </a:r>
            <a:r>
              <a:rPr lang="zh-CN" altLang="en-US" sz="1600" dirty="0" smtClean="0">
                <a:solidFill>
                  <a:schemeClr val="accent1"/>
                </a:solidFill>
                <a:latin typeface="时尚中黑简体"/>
                <a:cs typeface="+mn-ea"/>
              </a:rPr>
              <a:t>年</a:t>
            </a:r>
            <a:r>
              <a:rPr lang="en-US" altLang="zh-CN" sz="1600" dirty="0" smtClean="0">
                <a:solidFill>
                  <a:schemeClr val="accent1"/>
                </a:solidFill>
                <a:latin typeface="时尚中黑简体"/>
                <a:cs typeface="+mn-ea"/>
              </a:rPr>
              <a:t>4</a:t>
            </a:r>
            <a:r>
              <a:rPr lang="zh-CN" altLang="en-US" sz="1600" dirty="0" smtClean="0">
                <a:solidFill>
                  <a:schemeClr val="accent1"/>
                </a:solidFill>
                <a:latin typeface="时尚中黑简体"/>
                <a:cs typeface="+mn-ea"/>
              </a:rPr>
              <a:t>月注册法人。总部位于日本第二大城市</a:t>
            </a:r>
            <a:r>
              <a:rPr lang="en-US" altLang="zh-CN" sz="1600" dirty="0" smtClean="0">
                <a:solidFill>
                  <a:schemeClr val="accent1"/>
                </a:solidFill>
                <a:latin typeface="时尚中黑简体"/>
                <a:cs typeface="+mn-ea"/>
              </a:rPr>
              <a:t>-</a:t>
            </a:r>
            <a:r>
              <a:rPr lang="zh-CN" altLang="en-US" sz="1600" dirty="0" smtClean="0">
                <a:solidFill>
                  <a:schemeClr val="accent1"/>
                </a:solidFill>
                <a:latin typeface="时尚中黑简体"/>
                <a:cs typeface="+mn-ea"/>
              </a:rPr>
              <a:t>大阪，是一家专注于国际医疗健康服务的公司。于</a:t>
            </a:r>
            <a:r>
              <a:rPr lang="en-US" altLang="zh-CN" sz="1600" dirty="0" smtClean="0">
                <a:solidFill>
                  <a:schemeClr val="accent1"/>
                </a:solidFill>
                <a:latin typeface="时尚中黑简体"/>
                <a:cs typeface="+mn-ea"/>
              </a:rPr>
              <a:t>2020</a:t>
            </a:r>
            <a:r>
              <a:rPr lang="zh-CN" altLang="en-US" sz="1600" dirty="0" smtClean="0">
                <a:solidFill>
                  <a:schemeClr val="accent1"/>
                </a:solidFill>
                <a:latin typeface="时尚中黑简体"/>
                <a:cs typeface="+mn-ea"/>
              </a:rPr>
              <a:t>年</a:t>
            </a:r>
            <a:r>
              <a:rPr lang="en-US" altLang="zh-CN" sz="1600" dirty="0" smtClean="0">
                <a:solidFill>
                  <a:schemeClr val="accent1"/>
                </a:solidFill>
                <a:latin typeface="时尚中黑简体"/>
                <a:cs typeface="+mn-ea"/>
              </a:rPr>
              <a:t>7</a:t>
            </a:r>
            <a:r>
              <a:rPr lang="zh-CN" altLang="en-US" sz="1600" dirty="0" smtClean="0">
                <a:solidFill>
                  <a:schemeClr val="accent1"/>
                </a:solidFill>
                <a:latin typeface="时尚中黑简体"/>
                <a:cs typeface="+mn-ea"/>
              </a:rPr>
              <a:t>月通过日本经济产业省审批正式成为</a:t>
            </a:r>
            <a:r>
              <a:rPr lang="en-US" altLang="zh-CN" sz="1600" dirty="0" smtClean="0"/>
              <a:t>【</a:t>
            </a:r>
            <a:r>
              <a:rPr lang="zh-CN" altLang="en-US" sz="1600" dirty="0" smtClean="0"/>
              <a:t>国际医疗身元担保机构 编号</a:t>
            </a:r>
            <a:r>
              <a:rPr lang="en-US" sz="1600" dirty="0" smtClean="0"/>
              <a:t> B-140</a:t>
            </a:r>
            <a:r>
              <a:rPr lang="en-US" altLang="zh-CN" sz="1600" dirty="0" smtClean="0"/>
              <a:t>】</a:t>
            </a:r>
            <a:endParaRPr lang="zh-CN" altLang="en-US" sz="1600" dirty="0">
              <a:solidFill>
                <a:schemeClr val="accent1"/>
              </a:solidFill>
              <a:latin typeface="时尚中黑简体"/>
              <a:cs typeface="+mn-ea"/>
            </a:endParaRPr>
          </a:p>
        </p:txBody>
      </p:sp>
      <p:sp>
        <p:nvSpPr>
          <p:cNvPr id="8"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c7d1e529f5bc22670a7bb7d563a135.jpg"/>
          <p:cNvPicPr>
            <a:picLocks noChangeAspect="1"/>
          </p:cNvPicPr>
          <p:nvPr/>
        </p:nvPicPr>
        <p:blipFill>
          <a:blip r:embed="rId3" cstate="print"/>
          <a:stretch>
            <a:fillRect/>
          </a:stretch>
        </p:blipFill>
        <p:spPr>
          <a:xfrm>
            <a:off x="984201" y="3116637"/>
            <a:ext cx="2589636" cy="2589636"/>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 presetClass="entr" presetSubtype="2" decel="45300" fill="hold" grpId="0" nodeType="withEffect">
                                  <p:stCondLst>
                                    <p:cond delay="75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fill="hold"/>
                                        <p:tgtEl>
                                          <p:spTgt spid="10"/>
                                        </p:tgtEl>
                                        <p:attrNameLst>
                                          <p:attrName>ppt_x</p:attrName>
                                        </p:attrNameLst>
                                      </p:cBhvr>
                                      <p:tavLst>
                                        <p:tav tm="0">
                                          <p:val>
                                            <p:strVal val="1+#ppt_w/2"/>
                                          </p:val>
                                        </p:tav>
                                        <p:tav tm="100000">
                                          <p:val>
                                            <p:strVal val="#ppt_x"/>
                                          </p:val>
                                        </p:tav>
                                      </p:tavLst>
                                    </p:anim>
                                    <p:anim calcmode="lin" valueType="num">
                                      <p:cBhvr additive="base">
                                        <p:cTn id="11" dur="75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4" fill="hold" grpId="0" nodeType="withEffect">
                                  <p:stCondLst>
                                    <p:cond delay="15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750" fill="hold"/>
                                        <p:tgtEl>
                                          <p:spTgt spid="3"/>
                                        </p:tgtEl>
                                        <p:attrNameLst>
                                          <p:attrName>ppt_x</p:attrName>
                                        </p:attrNameLst>
                                      </p:cBhvr>
                                      <p:tavLst>
                                        <p:tav tm="0">
                                          <p:val>
                                            <p:strVal val="#ppt_x"/>
                                          </p:val>
                                        </p:tav>
                                        <p:tav tm="100000">
                                          <p:val>
                                            <p:strVal val="#ppt_x"/>
                                          </p:val>
                                        </p:tav>
                                      </p:tavLst>
                                    </p:anim>
                                    <p:anim calcmode="lin" valueType="num">
                                      <p:cBhvr additive="base">
                                        <p:cTn id="15" dur="750" fill="hold"/>
                                        <p:tgtEl>
                                          <p:spTgt spid="3"/>
                                        </p:tgtEl>
                                        <p:attrNameLst>
                                          <p:attrName>ppt_y</p:attrName>
                                        </p:attrNameLst>
                                      </p:cBhvr>
                                      <p:tavLst>
                                        <p:tav tm="0">
                                          <p:val>
                                            <p:strVal val="1+#ppt_h/2"/>
                                          </p:val>
                                        </p:tav>
                                        <p:tav tm="100000">
                                          <p:val>
                                            <p:strVal val="#ppt_y"/>
                                          </p:val>
                                        </p:tav>
                                      </p:tavLst>
                                    </p:anim>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188734" y="1496334"/>
            <a:ext cx="11961209" cy="2584980"/>
            <a:chOff x="1188734" y="1496334"/>
            <a:chExt cx="11961209" cy="2584980"/>
          </a:xfrm>
        </p:grpSpPr>
        <p:sp>
          <p:nvSpPr>
            <p:cNvPr id="18" name="对角圆角矩形 17"/>
            <p:cNvSpPr/>
            <p:nvPr/>
          </p:nvSpPr>
          <p:spPr>
            <a:xfrm>
              <a:off x="1188734" y="1496334"/>
              <a:ext cx="11961209" cy="2584980"/>
            </a:xfrm>
            <a:prstGeom prst="round2DiagRect">
              <a:avLst>
                <a:gd name="adj1" fmla="val 34143"/>
                <a:gd name="adj2" fmla="val 12674"/>
              </a:avLst>
            </a:prstGeom>
            <a:solidFill>
              <a:srgbClr val="01AA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6" name="组合 15"/>
            <p:cNvGrpSpPr/>
            <p:nvPr/>
          </p:nvGrpSpPr>
          <p:grpSpPr>
            <a:xfrm>
              <a:off x="3796168" y="1853646"/>
              <a:ext cx="7104062" cy="1195247"/>
              <a:chOff x="3796168" y="1903725"/>
              <a:chExt cx="7104062" cy="1195247"/>
            </a:xfrm>
          </p:grpSpPr>
          <p:grpSp>
            <p:nvGrpSpPr>
              <p:cNvPr id="6" name="组合 5"/>
              <p:cNvGrpSpPr/>
              <p:nvPr/>
            </p:nvGrpSpPr>
            <p:grpSpPr>
              <a:xfrm>
                <a:off x="3881949" y="1903725"/>
                <a:ext cx="3084649" cy="707886"/>
                <a:chOff x="3040121" y="1903725"/>
                <a:chExt cx="3084649" cy="707886"/>
              </a:xfrm>
            </p:grpSpPr>
            <p:sp>
              <p:nvSpPr>
                <p:cNvPr id="3" name="文本框 2"/>
                <p:cNvSpPr txBox="1"/>
                <p:nvPr/>
              </p:nvSpPr>
              <p:spPr>
                <a:xfrm>
                  <a:off x="3040121" y="1903725"/>
                  <a:ext cx="2236511" cy="707886"/>
                </a:xfrm>
                <a:prstGeom prst="rect">
                  <a:avLst/>
                </a:prstGeom>
                <a:noFill/>
              </p:spPr>
              <p:txBody>
                <a:bodyPr wrap="none" rtlCol="0">
                  <a:sp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rPr>
                    <a:t>木村拓也</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5427142" y="2173727"/>
                  <a:ext cx="697628" cy="400110"/>
                </a:xfrm>
                <a:prstGeom prst="rect">
                  <a:avLst/>
                </a:prstGeom>
                <a:noFill/>
              </p:spPr>
              <p:txBody>
                <a:bodyPr wrap="non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教授</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3796168" y="2791195"/>
                <a:ext cx="7104062" cy="307777"/>
              </a:xfrm>
              <a:prstGeom prst="rect">
                <a:avLst/>
              </a:prstGeom>
            </p:spPr>
            <p:txBody>
              <a:bodyPr wrap="square">
                <a:spAutoFit/>
              </a:bodyPr>
              <a:lstStyle/>
              <a:p>
                <a:r>
                  <a:rPr lang="zh-CN" altLang="en-US" sz="1400" dirty="0" smtClean="0">
                    <a:solidFill>
                      <a:schemeClr val="bg1"/>
                    </a:solidFill>
                    <a:latin typeface="时尚中黑简体"/>
                    <a:cs typeface="+mn-ea"/>
                  </a:rPr>
                  <a:t>医学博士，早年</a:t>
                </a:r>
                <a:r>
                  <a:rPr lang="zh-CN" altLang="en-US" sz="1400" dirty="0" smtClean="0">
                    <a:solidFill>
                      <a:schemeClr val="bg1"/>
                    </a:solidFill>
                    <a:latin typeface="时尚中黑简体"/>
                    <a:cs typeface="+mn-ea"/>
                  </a:rPr>
                  <a:t>留学意大利和英国，肝胆胰肿瘤外科专家、小儿科以及小肠移植专家。</a:t>
                </a:r>
                <a:endParaRPr sz="1400" dirty="0">
                  <a:solidFill>
                    <a:schemeClr val="bg1"/>
                  </a:solidFill>
                  <a:latin typeface="时尚中黑简体"/>
                  <a:cs typeface="+mn-ea"/>
                </a:endParaRPr>
              </a:p>
            </p:txBody>
          </p:sp>
        </p:grpSp>
      </p:grpSp>
      <p:grpSp>
        <p:nvGrpSpPr>
          <p:cNvPr id="8" name="组合 7"/>
          <p:cNvGrpSpPr/>
          <p:nvPr/>
        </p:nvGrpSpPr>
        <p:grpSpPr>
          <a:xfrm>
            <a:off x="-982966" y="4525284"/>
            <a:ext cx="11961209" cy="2584980"/>
            <a:chOff x="-982966" y="4525284"/>
            <a:chExt cx="11961209" cy="2584980"/>
          </a:xfrm>
        </p:grpSpPr>
        <p:sp>
          <p:nvSpPr>
            <p:cNvPr id="19" name="对角圆角矩形 18"/>
            <p:cNvSpPr/>
            <p:nvPr/>
          </p:nvSpPr>
          <p:spPr>
            <a:xfrm>
              <a:off x="-982966" y="4525284"/>
              <a:ext cx="11961209" cy="2584980"/>
            </a:xfrm>
            <a:prstGeom prst="round2DiagRect">
              <a:avLst>
                <a:gd name="adj1" fmla="val 34143"/>
                <a:gd name="adj2" fmla="val 12674"/>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7" name="组合 16"/>
            <p:cNvGrpSpPr/>
            <p:nvPr/>
          </p:nvGrpSpPr>
          <p:grpSpPr>
            <a:xfrm>
              <a:off x="1367293" y="4882596"/>
              <a:ext cx="7104062" cy="1410690"/>
              <a:chOff x="3796168" y="4734011"/>
              <a:chExt cx="7104062" cy="1410690"/>
            </a:xfrm>
          </p:grpSpPr>
          <p:grpSp>
            <p:nvGrpSpPr>
              <p:cNvPr id="10" name="组合 9"/>
              <p:cNvGrpSpPr/>
              <p:nvPr/>
            </p:nvGrpSpPr>
            <p:grpSpPr>
              <a:xfrm>
                <a:off x="7711000" y="4734011"/>
                <a:ext cx="2870335" cy="707886"/>
                <a:chOff x="6869172" y="1903725"/>
                <a:chExt cx="2870335" cy="707886"/>
              </a:xfrm>
            </p:grpSpPr>
            <p:sp>
              <p:nvSpPr>
                <p:cNvPr id="12" name="文本框 11"/>
                <p:cNvSpPr txBox="1"/>
                <p:nvPr/>
              </p:nvSpPr>
              <p:spPr>
                <a:xfrm>
                  <a:off x="6869172" y="1903725"/>
                  <a:ext cx="2236511" cy="707886"/>
                </a:xfrm>
                <a:prstGeom prst="rect">
                  <a:avLst/>
                </a:prstGeom>
                <a:noFill/>
              </p:spPr>
              <p:txBody>
                <a:bodyPr wrap="none" rtlCol="0">
                  <a:sp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rPr>
                    <a:t>八秋贵则</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9041879" y="2166583"/>
                  <a:ext cx="697628" cy="400110"/>
                </a:xfrm>
                <a:prstGeom prst="rect">
                  <a:avLst/>
                </a:prstGeom>
                <a:noFill/>
              </p:spPr>
              <p:txBody>
                <a:bodyPr wrap="non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主任</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3796168" y="5621481"/>
                <a:ext cx="7104062" cy="523220"/>
              </a:xfrm>
              <a:prstGeom prst="rect">
                <a:avLst/>
              </a:prstGeom>
            </p:spPr>
            <p:txBody>
              <a:bodyPr wrap="square">
                <a:spAutoFit/>
              </a:bodyPr>
              <a:lstStyle/>
              <a:p>
                <a:r>
                  <a:rPr lang="zh-CN" altLang="en-US" sz="1400" dirty="0" smtClean="0">
                    <a:solidFill>
                      <a:schemeClr val="bg1"/>
                    </a:solidFill>
                    <a:latin typeface="时尚中黑简体"/>
                    <a:cs typeface="+mn-ea"/>
                  </a:rPr>
                  <a:t>八尾德州会手术室主任</a:t>
                </a:r>
                <a:endParaRPr lang="en-US" sz="1400" dirty="0" smtClean="0">
                  <a:solidFill>
                    <a:schemeClr val="bg1"/>
                  </a:solidFill>
                  <a:latin typeface="时尚中黑简体"/>
                  <a:cs typeface="+mn-ea"/>
                </a:endParaRPr>
              </a:p>
              <a:p>
                <a:endParaRPr sz="1400" dirty="0">
                  <a:solidFill>
                    <a:schemeClr val="bg1"/>
                  </a:solidFill>
                  <a:latin typeface="时尚中黑简体"/>
                  <a:cs typeface="+mn-ea"/>
                </a:endParaRPr>
              </a:p>
            </p:txBody>
          </p:sp>
        </p:grpSp>
      </p:grpSp>
      <p:sp>
        <p:nvSpPr>
          <p:cNvPr id="20"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GT</a:t>
            </a:r>
            <a:r>
              <a:rPr lang="zh-CN" altLang="en-US" dirty="0" smtClean="0"/>
              <a:t>团队</a:t>
            </a:r>
            <a:r>
              <a:rPr lang="zh-CN" altLang="en-US" dirty="0" smtClean="0"/>
              <a:t>介绍</a:t>
            </a:r>
            <a:endParaRPr lang="zh-CN" altLang="en-US" dirty="0"/>
          </a:p>
        </p:txBody>
      </p:sp>
      <p:pic>
        <p:nvPicPr>
          <p:cNvPr id="22" name="図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764509" y="1712024"/>
            <a:ext cx="1628772" cy="2042305"/>
          </a:xfrm>
          <a:prstGeom prst="rect">
            <a:avLst/>
          </a:prstGeom>
        </p:spPr>
      </p:pic>
      <p:pic>
        <p:nvPicPr>
          <p:cNvPr id="23" name="図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937235" y="4729162"/>
            <a:ext cx="1614084" cy="1964532"/>
          </a:xfrm>
          <a:prstGeom prst="rect">
            <a:avLst/>
          </a:prstGeom>
        </p:spPr>
      </p:pic>
      <p:pic>
        <p:nvPicPr>
          <p:cNvPr id="24" name="图片 23" descr="4c7d1e529f5bc22670a7bb7d563a135.jpg"/>
          <p:cNvPicPr>
            <a:picLocks noChangeAspect="1"/>
          </p:cNvPicPr>
          <p:nvPr/>
        </p:nvPicPr>
        <p:blipFill>
          <a:blip r:embed="rId4" cstate="print"/>
          <a:stretch>
            <a:fillRect/>
          </a:stretch>
        </p:blipFill>
        <p:spPr>
          <a:xfrm>
            <a:off x="150019" y="0"/>
            <a:ext cx="751730" cy="751730"/>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786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decel="7860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0-#ppt_w/2"/>
                                          </p:val>
                                        </p:tav>
                                        <p:tav tm="100000">
                                          <p:val>
                                            <p:strVal val="#ppt_x"/>
                                          </p:val>
                                        </p:tav>
                                      </p:tavLst>
                                    </p:anim>
                                    <p:anim calcmode="lin" valueType="num">
                                      <p:cBhvr additive="base">
                                        <p:cTn id="13" dur="75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35252" y="3798416"/>
            <a:ext cx="2330543" cy="2435315"/>
            <a:chOff x="835252" y="3836516"/>
            <a:chExt cx="2330543" cy="2435315"/>
          </a:xfrm>
        </p:grpSpPr>
        <p:sp>
          <p:nvSpPr>
            <p:cNvPr id="3" name="文本框 2"/>
            <p:cNvSpPr txBox="1"/>
            <p:nvPr/>
          </p:nvSpPr>
          <p:spPr>
            <a:xfrm>
              <a:off x="984861" y="4922696"/>
              <a:ext cx="2031325" cy="461665"/>
            </a:xfrm>
            <a:prstGeom prst="rect">
              <a:avLst/>
            </a:prstGeom>
            <a:noFill/>
          </p:spPr>
          <p:txBody>
            <a:bodyPr wrap="none" rtlCol="0">
              <a:spAutoFit/>
            </a:bodyPr>
            <a:lstStyle/>
            <a:p>
              <a:pPr algn="ctr"/>
              <a:r>
                <a:rPr lang="zh-CN" altLang="en-US" sz="2400" b="1" dirty="0" smtClean="0">
                  <a:solidFill>
                    <a:srgbClr val="00B050"/>
                  </a:solidFill>
                  <a:latin typeface="微软雅黑" panose="020B0503020204020204" pitchFamily="34" charset="-122"/>
                  <a:ea typeface="微软雅黑" panose="020B0503020204020204" pitchFamily="34" charset="-122"/>
                </a:rPr>
                <a:t>姓名：张念征</a:t>
              </a:r>
              <a:endParaRPr lang="zh-CN" altLang="en-US" sz="2400" b="1" dirty="0">
                <a:solidFill>
                  <a:srgbClr val="00B05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438470" y="5360503"/>
              <a:ext cx="944939" cy="369332"/>
            </a:xfrm>
            <a:prstGeom prst="rect">
              <a:avLst/>
            </a:prstGeom>
            <a:noFill/>
          </p:spPr>
          <p:txBody>
            <a:bodyPr wrap="none" rtlCol="0">
              <a:spAutoFit/>
            </a:bodyPr>
            <a:lstStyle/>
            <a:p>
              <a:pPr algn="ctr"/>
              <a:r>
                <a:rPr lang="en-US" altLang="zh-CN" sz="1800" dirty="0" smtClean="0">
                  <a:solidFill>
                    <a:schemeClr val="accent4"/>
                  </a:solidFill>
                  <a:latin typeface="微软雅黑" panose="020B0503020204020204" pitchFamily="34" charset="-122"/>
                  <a:ea typeface="微软雅黑" panose="020B0503020204020204" pitchFamily="34" charset="-122"/>
                </a:rPr>
                <a:t>GT</a:t>
              </a:r>
              <a:r>
                <a:rPr lang="zh-CN" altLang="en-US" sz="1800" dirty="0" smtClean="0">
                  <a:solidFill>
                    <a:schemeClr val="accent4"/>
                  </a:solidFill>
                  <a:latin typeface="微软雅黑" panose="020B0503020204020204" pitchFamily="34" charset="-122"/>
                  <a:ea typeface="微软雅黑" panose="020B0503020204020204" pitchFamily="34" charset="-122"/>
                </a:rPr>
                <a:t>社长</a:t>
              </a:r>
              <a:endParaRPr lang="zh-CN" altLang="en-US" sz="1800" dirty="0">
                <a:solidFill>
                  <a:schemeClr val="accent4"/>
                </a:solidFill>
                <a:latin typeface="微软雅黑" panose="020B0503020204020204" pitchFamily="34" charset="-122"/>
                <a:ea typeface="微软雅黑" panose="020B0503020204020204" pitchFamily="34" charset="-122"/>
              </a:endParaRPr>
            </a:p>
          </p:txBody>
        </p:sp>
        <p:sp>
          <p:nvSpPr>
            <p:cNvPr id="5" name="矩形 4"/>
            <p:cNvSpPr/>
            <p:nvPr/>
          </p:nvSpPr>
          <p:spPr>
            <a:xfrm>
              <a:off x="835252" y="5810166"/>
              <a:ext cx="2330543" cy="461665"/>
            </a:xfrm>
            <a:prstGeom prst="rect">
              <a:avLst/>
            </a:prstGeom>
          </p:spPr>
          <p:txBody>
            <a:bodyPr wrap="square">
              <a:spAutoFit/>
            </a:bodyPr>
            <a:lstStyle/>
            <a:p>
              <a:r>
                <a:rPr lang="en-US" sz="1200" dirty="0" smtClean="0">
                  <a:solidFill>
                    <a:schemeClr val="tx1">
                      <a:lumMod val="50000"/>
                      <a:lumOff val="50000"/>
                    </a:schemeClr>
                  </a:solidFill>
                  <a:latin typeface="时尚中黑简体"/>
                  <a:cs typeface="+mn-ea"/>
                </a:rPr>
                <a:t>03</a:t>
              </a:r>
              <a:r>
                <a:rPr lang="zh-CN" altLang="en-US" sz="1200" dirty="0" smtClean="0">
                  <a:solidFill>
                    <a:schemeClr val="tx1">
                      <a:lumMod val="50000"/>
                      <a:lumOff val="50000"/>
                    </a:schemeClr>
                  </a:solidFill>
                  <a:latin typeface="时尚中黑简体"/>
                  <a:cs typeface="+mn-ea"/>
                </a:rPr>
                <a:t>年赴日留学，</a:t>
              </a:r>
              <a:r>
                <a:rPr lang="en-US" altLang="zh-CN" sz="1200" dirty="0" smtClean="0">
                  <a:solidFill>
                    <a:schemeClr val="tx1">
                      <a:lumMod val="50000"/>
                      <a:lumOff val="50000"/>
                    </a:schemeClr>
                  </a:solidFill>
                  <a:latin typeface="时尚中黑简体"/>
                  <a:cs typeface="+mn-ea"/>
                </a:rPr>
                <a:t>14</a:t>
              </a:r>
              <a:r>
                <a:rPr lang="zh-CN" altLang="en-US" sz="1200" dirty="0" smtClean="0">
                  <a:solidFill>
                    <a:schemeClr val="tx1">
                      <a:lumMod val="50000"/>
                      <a:lumOff val="50000"/>
                    </a:schemeClr>
                  </a:solidFill>
                  <a:latin typeface="时尚中黑简体"/>
                  <a:cs typeface="+mn-ea"/>
                </a:rPr>
                <a:t>年创立</a:t>
              </a:r>
              <a:r>
                <a:rPr lang="en-US" altLang="zh-CN" sz="1200" dirty="0" smtClean="0">
                  <a:solidFill>
                    <a:schemeClr val="tx1">
                      <a:lumMod val="50000"/>
                      <a:lumOff val="50000"/>
                    </a:schemeClr>
                  </a:solidFill>
                  <a:latin typeface="时尚中黑简体"/>
                  <a:cs typeface="+mn-ea"/>
                </a:rPr>
                <a:t>GT</a:t>
              </a:r>
              <a:r>
                <a:rPr lang="zh-CN" altLang="en-US" sz="1200" dirty="0" smtClean="0">
                  <a:solidFill>
                    <a:schemeClr val="tx1">
                      <a:lumMod val="50000"/>
                      <a:lumOff val="50000"/>
                    </a:schemeClr>
                  </a:solidFill>
                  <a:latin typeface="时尚中黑简体"/>
                  <a:cs typeface="+mn-ea"/>
                </a:rPr>
                <a:t>公司。</a:t>
              </a:r>
              <a:endParaRPr sz="1200" dirty="0">
                <a:solidFill>
                  <a:schemeClr val="tx1">
                    <a:lumMod val="50000"/>
                    <a:lumOff val="50000"/>
                  </a:schemeClr>
                </a:solidFill>
                <a:latin typeface="时尚中黑简体"/>
                <a:cs typeface="+mn-ea"/>
              </a:endParaRPr>
            </a:p>
          </p:txBody>
        </p:sp>
        <p:cxnSp>
          <p:nvCxnSpPr>
            <p:cNvPr id="9" name="直接箭头连接符 8"/>
            <p:cNvCxnSpPr/>
            <p:nvPr/>
          </p:nvCxnSpPr>
          <p:spPr>
            <a:xfrm>
              <a:off x="2000524" y="3836516"/>
              <a:ext cx="704" cy="964058"/>
            </a:xfrm>
            <a:prstGeom prst="straightConnector1">
              <a:avLst/>
            </a:prstGeom>
            <a:ln w="28575">
              <a:solidFill>
                <a:schemeClr val="accent4"/>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3565570" y="4281470"/>
            <a:ext cx="2488711" cy="2250649"/>
            <a:chOff x="3565570" y="3748070"/>
            <a:chExt cx="2488711" cy="2250649"/>
          </a:xfrm>
        </p:grpSpPr>
        <p:sp>
          <p:nvSpPr>
            <p:cNvPr id="13" name="文本框 12"/>
            <p:cNvSpPr txBox="1"/>
            <p:nvPr/>
          </p:nvSpPr>
          <p:spPr>
            <a:xfrm>
              <a:off x="3715179" y="4834250"/>
              <a:ext cx="2339102" cy="461665"/>
            </a:xfrm>
            <a:prstGeom prst="rect">
              <a:avLst/>
            </a:prstGeom>
            <a:noFill/>
          </p:spPr>
          <p:txBody>
            <a:bodyPr wrap="none" rtlCol="0">
              <a:spAutoFit/>
            </a:bodyPr>
            <a:lstStyle/>
            <a:p>
              <a:pPr algn="ctr"/>
              <a:r>
                <a:rPr lang="zh-CN" altLang="en-US" sz="2400" b="1" dirty="0" smtClean="0">
                  <a:solidFill>
                    <a:srgbClr val="01AAAD"/>
                  </a:solidFill>
                  <a:latin typeface="微软雅黑" panose="020B0503020204020204" pitchFamily="34" charset="-122"/>
                  <a:ea typeface="微软雅黑" panose="020B0503020204020204" pitchFamily="34" charset="-122"/>
                </a:rPr>
                <a:t>姓名：安井敦祥</a:t>
              </a:r>
              <a:endParaRPr lang="zh-CN" altLang="en-US" sz="2400" b="1" dirty="0">
                <a:solidFill>
                  <a:srgbClr val="01AAAD"/>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4168788" y="5272057"/>
              <a:ext cx="646331" cy="369332"/>
            </a:xfrm>
            <a:prstGeom prst="rect">
              <a:avLst/>
            </a:prstGeom>
            <a:noFill/>
          </p:spPr>
          <p:txBody>
            <a:bodyPr wrap="none" rtlCol="0">
              <a:spAutoFit/>
            </a:bodyPr>
            <a:lstStyle/>
            <a:p>
              <a:pPr algn="ctr"/>
              <a:r>
                <a:rPr lang="zh-CN" altLang="en-US" sz="1800" dirty="0" smtClean="0">
                  <a:solidFill>
                    <a:schemeClr val="accent4"/>
                  </a:solidFill>
                  <a:latin typeface="微软雅黑" panose="020B0503020204020204" pitchFamily="34" charset="-122"/>
                  <a:ea typeface="微软雅黑" panose="020B0503020204020204" pitchFamily="34" charset="-122"/>
                </a:rPr>
                <a:t>顾问</a:t>
              </a:r>
              <a:endParaRPr lang="zh-CN" altLang="en-US" sz="1800" dirty="0">
                <a:solidFill>
                  <a:schemeClr val="accent4"/>
                </a:solidFill>
                <a:latin typeface="微软雅黑" panose="020B0503020204020204" pitchFamily="34" charset="-122"/>
                <a:ea typeface="微软雅黑" panose="020B0503020204020204" pitchFamily="34" charset="-122"/>
              </a:endParaRPr>
            </a:p>
          </p:txBody>
        </p:sp>
        <p:sp>
          <p:nvSpPr>
            <p:cNvPr id="15" name="矩形 14"/>
            <p:cNvSpPr/>
            <p:nvPr/>
          </p:nvSpPr>
          <p:spPr>
            <a:xfrm>
              <a:off x="3565570" y="5721720"/>
              <a:ext cx="2330543" cy="276999"/>
            </a:xfrm>
            <a:prstGeom prst="rect">
              <a:avLst/>
            </a:prstGeom>
          </p:spPr>
          <p:txBody>
            <a:bodyPr wrap="square">
              <a:spAutoFit/>
            </a:bodyPr>
            <a:lstStyle/>
            <a:p>
              <a:r>
                <a:rPr lang="zh-CN" altLang="en-US" sz="1200" dirty="0" smtClean="0">
                  <a:solidFill>
                    <a:schemeClr val="tx1">
                      <a:lumMod val="50000"/>
                      <a:lumOff val="50000"/>
                    </a:schemeClr>
                  </a:solidFill>
                  <a:latin typeface="时尚中黑简体"/>
                  <a:cs typeface="+mn-ea"/>
                </a:rPr>
                <a:t>负责国际商务和日本法律等顾问。</a:t>
              </a:r>
              <a:endParaRPr sz="1200" dirty="0">
                <a:solidFill>
                  <a:schemeClr val="tx1">
                    <a:lumMod val="50000"/>
                    <a:lumOff val="50000"/>
                  </a:schemeClr>
                </a:solidFill>
                <a:latin typeface="时尚中黑简体"/>
                <a:cs typeface="+mn-ea"/>
              </a:endParaRPr>
            </a:p>
          </p:txBody>
        </p:sp>
        <p:cxnSp>
          <p:nvCxnSpPr>
            <p:cNvPr id="16" name="直接箭头连接符 15"/>
            <p:cNvCxnSpPr/>
            <p:nvPr/>
          </p:nvCxnSpPr>
          <p:spPr>
            <a:xfrm>
              <a:off x="4730842" y="3748070"/>
              <a:ext cx="704" cy="964058"/>
            </a:xfrm>
            <a:prstGeom prst="straightConnector1">
              <a:avLst/>
            </a:prstGeom>
            <a:ln w="28575">
              <a:solidFill>
                <a:schemeClr val="accent4"/>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6295888" y="3763037"/>
            <a:ext cx="2330543" cy="2435315"/>
            <a:chOff x="6295888" y="3801137"/>
            <a:chExt cx="2330543" cy="2435315"/>
          </a:xfrm>
        </p:grpSpPr>
        <p:sp>
          <p:nvSpPr>
            <p:cNvPr id="19" name="文本框 18"/>
            <p:cNvSpPr txBox="1"/>
            <p:nvPr/>
          </p:nvSpPr>
          <p:spPr>
            <a:xfrm>
              <a:off x="6445497" y="4887317"/>
              <a:ext cx="2031326" cy="461665"/>
            </a:xfrm>
            <a:prstGeom prst="rect">
              <a:avLst/>
            </a:prstGeom>
            <a:noFill/>
          </p:spPr>
          <p:txBody>
            <a:bodyPr wrap="none" rtlCol="0">
              <a:spAutoFit/>
            </a:bodyPr>
            <a:lstStyle/>
            <a:p>
              <a:pPr algn="ctr"/>
              <a:r>
                <a:rPr lang="zh-CN" altLang="en-US" sz="2400" b="1" dirty="0" smtClean="0">
                  <a:solidFill>
                    <a:srgbClr val="00B050"/>
                  </a:solidFill>
                  <a:latin typeface="微软雅黑" panose="020B0503020204020204" pitchFamily="34" charset="-122"/>
                  <a:ea typeface="微软雅黑" panose="020B0503020204020204" pitchFamily="34" charset="-122"/>
                </a:rPr>
                <a:t>姓名：范晓舟</a:t>
              </a:r>
              <a:endParaRPr lang="zh-CN" altLang="en-US" sz="2400" b="1" dirty="0">
                <a:solidFill>
                  <a:srgbClr val="00B050"/>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6899106" y="5325124"/>
              <a:ext cx="1338828" cy="369332"/>
            </a:xfrm>
            <a:prstGeom prst="rect">
              <a:avLst/>
            </a:prstGeom>
            <a:noFill/>
          </p:spPr>
          <p:txBody>
            <a:bodyPr wrap="none" rtlCol="0">
              <a:spAutoFit/>
            </a:bodyPr>
            <a:lstStyle/>
            <a:p>
              <a:pPr algn="ctr"/>
              <a:r>
                <a:rPr lang="zh-CN" altLang="en-US" sz="1800" dirty="0" smtClean="0">
                  <a:solidFill>
                    <a:schemeClr val="accent4"/>
                  </a:solidFill>
                  <a:latin typeface="微软雅黑" panose="020B0503020204020204" pitchFamily="34" charset="-122"/>
                  <a:ea typeface="微软雅黑" panose="020B0503020204020204" pitchFamily="34" charset="-122"/>
                </a:rPr>
                <a:t>重庆负责人</a:t>
              </a:r>
              <a:endParaRPr lang="zh-CN" altLang="en-US" sz="1800" dirty="0">
                <a:solidFill>
                  <a:schemeClr val="accent4"/>
                </a:solidFill>
                <a:latin typeface="微软雅黑" panose="020B0503020204020204" pitchFamily="34" charset="-122"/>
                <a:ea typeface="微软雅黑" panose="020B0503020204020204" pitchFamily="34" charset="-122"/>
              </a:endParaRPr>
            </a:p>
          </p:txBody>
        </p:sp>
        <p:sp>
          <p:nvSpPr>
            <p:cNvPr id="21" name="矩形 20"/>
            <p:cNvSpPr/>
            <p:nvPr/>
          </p:nvSpPr>
          <p:spPr>
            <a:xfrm>
              <a:off x="6295888" y="5774787"/>
              <a:ext cx="2330543" cy="461665"/>
            </a:xfrm>
            <a:prstGeom prst="rect">
              <a:avLst/>
            </a:prstGeom>
          </p:spPr>
          <p:txBody>
            <a:bodyPr wrap="square">
              <a:spAutoFit/>
            </a:bodyPr>
            <a:lstStyle/>
            <a:p>
              <a:r>
                <a:rPr lang="zh-CN" altLang="en-US" sz="1200" dirty="0" smtClean="0">
                  <a:solidFill>
                    <a:schemeClr val="tx1">
                      <a:lumMod val="50000"/>
                      <a:lumOff val="50000"/>
                    </a:schemeClr>
                  </a:solidFill>
                  <a:latin typeface="时尚中黑简体"/>
                  <a:cs typeface="+mn-ea"/>
                </a:rPr>
                <a:t>重庆海吉亚肿瘤医院国际部负责重庆业务。</a:t>
              </a:r>
              <a:endParaRPr sz="1200" dirty="0">
                <a:solidFill>
                  <a:schemeClr val="tx1">
                    <a:lumMod val="50000"/>
                    <a:lumOff val="50000"/>
                  </a:schemeClr>
                </a:solidFill>
                <a:latin typeface="时尚中黑简体"/>
                <a:cs typeface="+mn-ea"/>
              </a:endParaRPr>
            </a:p>
          </p:txBody>
        </p:sp>
        <p:cxnSp>
          <p:nvCxnSpPr>
            <p:cNvPr id="22" name="直接箭头连接符 21"/>
            <p:cNvCxnSpPr/>
            <p:nvPr/>
          </p:nvCxnSpPr>
          <p:spPr>
            <a:xfrm>
              <a:off x="7461160" y="3801137"/>
              <a:ext cx="704" cy="964058"/>
            </a:xfrm>
            <a:prstGeom prst="straightConnector1">
              <a:avLst/>
            </a:prstGeom>
            <a:ln w="28575">
              <a:solidFill>
                <a:schemeClr val="accent4"/>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9026206" y="4299159"/>
            <a:ext cx="2330543" cy="2250649"/>
            <a:chOff x="9026206" y="3765759"/>
            <a:chExt cx="2330543" cy="2250649"/>
          </a:xfrm>
        </p:grpSpPr>
        <p:sp>
          <p:nvSpPr>
            <p:cNvPr id="25" name="文本框 24"/>
            <p:cNvSpPr txBox="1"/>
            <p:nvPr/>
          </p:nvSpPr>
          <p:spPr>
            <a:xfrm>
              <a:off x="9175815" y="4851939"/>
              <a:ext cx="2031326" cy="461665"/>
            </a:xfrm>
            <a:prstGeom prst="rect">
              <a:avLst/>
            </a:prstGeom>
            <a:noFill/>
          </p:spPr>
          <p:txBody>
            <a:bodyPr wrap="none" rtlCol="0">
              <a:spAutoFit/>
            </a:bodyPr>
            <a:lstStyle/>
            <a:p>
              <a:pPr algn="ctr"/>
              <a:r>
                <a:rPr lang="zh-CN" altLang="en-US" sz="2400" b="1" dirty="0" smtClean="0">
                  <a:solidFill>
                    <a:srgbClr val="01AAAD"/>
                  </a:solidFill>
                  <a:latin typeface="微软雅黑" panose="020B0503020204020204" pitchFamily="34" charset="-122"/>
                  <a:ea typeface="微软雅黑" panose="020B0503020204020204" pitchFamily="34" charset="-122"/>
                </a:rPr>
                <a:t>姓名：肖淑均</a:t>
              </a:r>
              <a:endParaRPr lang="zh-CN" altLang="en-US" sz="2400" b="1" dirty="0">
                <a:solidFill>
                  <a:srgbClr val="01AAAD"/>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9629424" y="5289746"/>
              <a:ext cx="1338828" cy="369332"/>
            </a:xfrm>
            <a:prstGeom prst="rect">
              <a:avLst/>
            </a:prstGeom>
            <a:noFill/>
          </p:spPr>
          <p:txBody>
            <a:bodyPr wrap="none" rtlCol="0">
              <a:spAutoFit/>
            </a:bodyPr>
            <a:lstStyle/>
            <a:p>
              <a:pPr algn="ctr"/>
              <a:r>
                <a:rPr lang="zh-CN" altLang="en-US" sz="1800" dirty="0" smtClean="0">
                  <a:solidFill>
                    <a:schemeClr val="accent4"/>
                  </a:solidFill>
                  <a:latin typeface="微软雅黑" panose="020B0503020204020204" pitchFamily="34" charset="-122"/>
                  <a:ea typeface="微软雅黑" panose="020B0503020204020204" pitchFamily="34" charset="-122"/>
                </a:rPr>
                <a:t>北京负责人</a:t>
              </a:r>
              <a:endParaRPr lang="zh-CN" altLang="en-US" sz="1800" dirty="0">
                <a:solidFill>
                  <a:schemeClr val="accent4"/>
                </a:solidFill>
                <a:latin typeface="微软雅黑" panose="020B0503020204020204" pitchFamily="34" charset="-122"/>
                <a:ea typeface="微软雅黑" panose="020B0503020204020204" pitchFamily="34" charset="-122"/>
              </a:endParaRPr>
            </a:p>
          </p:txBody>
        </p:sp>
        <p:sp>
          <p:nvSpPr>
            <p:cNvPr id="27" name="矩形 26"/>
            <p:cNvSpPr/>
            <p:nvPr/>
          </p:nvSpPr>
          <p:spPr>
            <a:xfrm>
              <a:off x="9026206" y="5739409"/>
              <a:ext cx="2330543" cy="276999"/>
            </a:xfrm>
            <a:prstGeom prst="rect">
              <a:avLst/>
            </a:prstGeom>
          </p:spPr>
          <p:txBody>
            <a:bodyPr wrap="square">
              <a:spAutoFit/>
            </a:bodyPr>
            <a:lstStyle/>
            <a:p>
              <a:r>
                <a:rPr lang="zh-CN" altLang="en-US" sz="1200" dirty="0" smtClean="0">
                  <a:solidFill>
                    <a:schemeClr val="tx1">
                      <a:lumMod val="50000"/>
                      <a:lumOff val="50000"/>
                    </a:schemeClr>
                  </a:solidFill>
                  <a:latin typeface="时尚中黑简体"/>
                  <a:cs typeface="+mn-ea"/>
                </a:rPr>
                <a:t>负责北京办事处业务</a:t>
              </a:r>
              <a:r>
                <a:rPr sz="1200" dirty="0" smtClean="0">
                  <a:solidFill>
                    <a:schemeClr val="tx1">
                      <a:lumMod val="50000"/>
                      <a:lumOff val="50000"/>
                    </a:schemeClr>
                  </a:solidFill>
                  <a:latin typeface="时尚中黑简体"/>
                  <a:cs typeface="+mn-ea"/>
                </a:rPr>
                <a:t>。</a:t>
              </a:r>
              <a:endParaRPr sz="1200" dirty="0">
                <a:solidFill>
                  <a:schemeClr val="tx1">
                    <a:lumMod val="50000"/>
                    <a:lumOff val="50000"/>
                  </a:schemeClr>
                </a:solidFill>
                <a:latin typeface="时尚中黑简体"/>
                <a:cs typeface="+mn-ea"/>
              </a:endParaRPr>
            </a:p>
          </p:txBody>
        </p:sp>
        <p:cxnSp>
          <p:nvCxnSpPr>
            <p:cNvPr id="28" name="直接箭头连接符 27"/>
            <p:cNvCxnSpPr/>
            <p:nvPr/>
          </p:nvCxnSpPr>
          <p:spPr>
            <a:xfrm>
              <a:off x="10191478" y="3765759"/>
              <a:ext cx="704" cy="964058"/>
            </a:xfrm>
            <a:prstGeom prst="straightConnector1">
              <a:avLst/>
            </a:prstGeom>
            <a:ln w="28575">
              <a:solidFill>
                <a:schemeClr val="accent4"/>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29"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図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05289" y="1710137"/>
            <a:ext cx="1396029" cy="1883031"/>
          </a:xfrm>
          <a:prstGeom prst="rect">
            <a:avLst/>
          </a:prstGeom>
        </p:spPr>
      </p:pic>
      <p:pic>
        <p:nvPicPr>
          <p:cNvPr id="31" name="図 2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048989" y="2180186"/>
            <a:ext cx="1409490" cy="1831792"/>
          </a:xfrm>
          <a:prstGeom prst="rect">
            <a:avLst/>
          </a:prstGeom>
        </p:spPr>
      </p:pic>
      <p:pic>
        <p:nvPicPr>
          <p:cNvPr id="32" name="図 1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675771" y="1507714"/>
            <a:ext cx="1539869" cy="2108006"/>
          </a:xfrm>
          <a:prstGeom prst="rect">
            <a:avLst/>
          </a:prstGeom>
        </p:spPr>
      </p:pic>
      <p:pic>
        <p:nvPicPr>
          <p:cNvPr id="33" name="図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499989" y="2313432"/>
            <a:ext cx="1395240" cy="1762977"/>
          </a:xfrm>
          <a:prstGeom prst="rect">
            <a:avLst/>
          </a:prstGeom>
        </p:spPr>
      </p:pic>
      <p:sp>
        <p:nvSpPr>
          <p:cNvPr id="34" name="矩形 33"/>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GT</a:t>
            </a:r>
            <a:r>
              <a:rPr lang="zh-CN" altLang="en-US" dirty="0" smtClean="0"/>
              <a:t>团队</a:t>
            </a:r>
            <a:r>
              <a:rPr lang="zh-CN" altLang="en-US" dirty="0" smtClean="0"/>
              <a:t>介绍</a:t>
            </a:r>
            <a:endParaRPr lang="zh-CN" altLang="en-US" dirty="0"/>
          </a:p>
        </p:txBody>
      </p:sp>
      <p:pic>
        <p:nvPicPr>
          <p:cNvPr id="35" name="图片 34" descr="4c7d1e529f5bc22670a7bb7d563a135.jpg"/>
          <p:cNvPicPr>
            <a:picLocks noChangeAspect="1"/>
          </p:cNvPicPr>
          <p:nvPr/>
        </p:nvPicPr>
        <p:blipFill>
          <a:blip r:embed="rId6" cstate="print"/>
          <a:stretch>
            <a:fillRect/>
          </a:stretch>
        </p:blipFill>
        <p:spPr>
          <a:xfrm>
            <a:off x="150019" y="0"/>
            <a:ext cx="751730" cy="75173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300" advClick="0" advTm="0">
        <p14:pa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1000"/>
                                        <p:tgtEl>
                                          <p:spTgt spid="8"/>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1000"/>
                                        <p:tgtEl>
                                          <p:spTgt spid="10"/>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09600" y="4203700"/>
            <a:ext cx="10885714" cy="0"/>
          </a:xfrm>
          <a:prstGeom prst="line">
            <a:avLst/>
          </a:prstGeom>
          <a:ln w="38100">
            <a:solidFill>
              <a:schemeClr val="accent4"/>
            </a:solidFill>
            <a:prstDash val="sysDot"/>
            <a:headEnd type="oval"/>
            <a:tailEnd type="stealth" w="lg" len="lg"/>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1022065" y="1330856"/>
            <a:ext cx="2094761" cy="3489071"/>
            <a:chOff x="1022065" y="1330856"/>
            <a:chExt cx="2094761" cy="3489071"/>
          </a:xfrm>
        </p:grpSpPr>
        <p:grpSp>
          <p:nvGrpSpPr>
            <p:cNvPr id="8" name="组合 7"/>
            <p:cNvGrpSpPr/>
            <p:nvPr/>
          </p:nvGrpSpPr>
          <p:grpSpPr>
            <a:xfrm>
              <a:off x="1307445" y="2219327"/>
              <a:ext cx="1524000" cy="1985962"/>
              <a:chOff x="1323975" y="2219326"/>
              <a:chExt cx="1524000" cy="1985962"/>
            </a:xfrm>
          </p:grpSpPr>
          <p:cxnSp>
            <p:nvCxnSpPr>
              <p:cNvPr id="7" name="直接连接符 6"/>
              <p:cNvCxnSpPr/>
              <p:nvPr/>
            </p:nvCxnSpPr>
            <p:spPr>
              <a:xfrm>
                <a:off x="2085975" y="3748088"/>
                <a:ext cx="0" cy="457200"/>
              </a:xfrm>
              <a:prstGeom prst="line">
                <a:avLst/>
              </a:prstGeom>
              <a:ln w="19050">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1323975" y="2219326"/>
                <a:ext cx="1524000" cy="1524000"/>
              </a:xfrm>
              <a:prstGeom prst="ellipse">
                <a:avLst/>
              </a:prstGeom>
              <a:solidFill>
                <a:srgbClr val="01AAAD"/>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1022065" y="1330856"/>
              <a:ext cx="2094761" cy="261610"/>
            </a:xfrm>
            <a:prstGeom prst="rect">
              <a:avLst/>
            </a:prstGeom>
          </p:spPr>
          <p:txBody>
            <a:bodyPr wrap="square">
              <a:spAutoFit/>
            </a:bodyPr>
            <a:lstStyle/>
            <a:p>
              <a:r>
                <a:rPr lang="en-US" altLang="zh-CN" sz="1100" b="1" dirty="0" smtClean="0">
                  <a:solidFill>
                    <a:schemeClr val="tx1">
                      <a:lumMod val="50000"/>
                      <a:lumOff val="50000"/>
                    </a:schemeClr>
                  </a:solidFill>
                  <a:latin typeface="时尚中黑简体"/>
                  <a:cs typeface="+mn-ea"/>
                </a:rPr>
                <a:t>2014</a:t>
              </a:r>
              <a:r>
                <a:rPr lang="zh-CN" altLang="en-US" sz="1100" b="1" dirty="0" smtClean="0">
                  <a:solidFill>
                    <a:schemeClr val="tx1">
                      <a:lumMod val="50000"/>
                      <a:lumOff val="50000"/>
                    </a:schemeClr>
                  </a:solidFill>
                  <a:latin typeface="时尚中黑简体"/>
                  <a:cs typeface="+mn-ea"/>
                </a:rPr>
                <a:t>年底开始海外体检业务</a:t>
              </a:r>
              <a:r>
                <a:rPr sz="1000" dirty="0" smtClean="0">
                  <a:solidFill>
                    <a:schemeClr val="tx1">
                      <a:lumMod val="50000"/>
                      <a:lumOff val="50000"/>
                    </a:schemeClr>
                  </a:solidFill>
                  <a:latin typeface="时尚中黑简体"/>
                  <a:cs typeface="+mn-ea"/>
                </a:rPr>
                <a:t>。</a:t>
              </a:r>
              <a:endParaRPr sz="1000" dirty="0">
                <a:solidFill>
                  <a:schemeClr val="tx1">
                    <a:lumMod val="50000"/>
                    <a:lumOff val="50000"/>
                  </a:schemeClr>
                </a:solidFill>
                <a:latin typeface="时尚中黑简体"/>
                <a:cs typeface="+mn-ea"/>
              </a:endParaRPr>
            </a:p>
          </p:txBody>
        </p:sp>
        <p:sp>
          <p:nvSpPr>
            <p:cNvPr id="11" name="文本框 10"/>
            <p:cNvSpPr txBox="1"/>
            <p:nvPr/>
          </p:nvSpPr>
          <p:spPr>
            <a:xfrm>
              <a:off x="1502624" y="4265929"/>
              <a:ext cx="1133645" cy="553998"/>
            </a:xfrm>
            <a:prstGeom prst="rect">
              <a:avLst/>
            </a:prstGeom>
            <a:noFill/>
          </p:spPr>
          <p:txBody>
            <a:bodyPr wrap="none" rtlCol="0">
              <a:spAutoFit/>
            </a:bodyPr>
            <a:lstStyle/>
            <a:p>
              <a:pPr algn="ctr"/>
              <a:r>
                <a:rPr lang="en-US" altLang="zh-CN" sz="3000" b="1" dirty="0" smtClean="0">
                  <a:solidFill>
                    <a:srgbClr val="01AAAD"/>
                  </a:solidFill>
                  <a:latin typeface="微软雅黑" panose="020B0503020204020204" pitchFamily="34" charset="-122"/>
                  <a:ea typeface="微软雅黑" panose="020B0503020204020204" pitchFamily="34" charset="-122"/>
                </a:rPr>
                <a:t>2014</a:t>
              </a:r>
              <a:endParaRPr lang="zh-CN" altLang="en-US" sz="3000" b="1" dirty="0" smtClean="0">
                <a:solidFill>
                  <a:srgbClr val="01AAAD"/>
                </a:solidFill>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5013962" y="1281934"/>
            <a:ext cx="2094761" cy="3537993"/>
            <a:chOff x="5013962" y="1281934"/>
            <a:chExt cx="2094761" cy="3537993"/>
          </a:xfrm>
        </p:grpSpPr>
        <p:grpSp>
          <p:nvGrpSpPr>
            <p:cNvPr id="28" name="组合 27"/>
            <p:cNvGrpSpPr/>
            <p:nvPr/>
          </p:nvGrpSpPr>
          <p:grpSpPr>
            <a:xfrm>
              <a:off x="5299342" y="2219327"/>
              <a:ext cx="1524000" cy="1985962"/>
              <a:chOff x="1323975" y="2219326"/>
              <a:chExt cx="1524000" cy="1985962"/>
            </a:xfrm>
          </p:grpSpPr>
          <p:cxnSp>
            <p:nvCxnSpPr>
              <p:cNvPr id="32" name="直接连接符 31"/>
              <p:cNvCxnSpPr/>
              <p:nvPr/>
            </p:nvCxnSpPr>
            <p:spPr>
              <a:xfrm>
                <a:off x="2085975" y="3748088"/>
                <a:ext cx="0" cy="457200"/>
              </a:xfrm>
              <a:prstGeom prst="line">
                <a:avLst/>
              </a:prstGeom>
              <a:ln w="19050">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sp>
            <p:nvSpPr>
              <p:cNvPr id="33" name="椭圆 32"/>
              <p:cNvSpPr/>
              <p:nvPr/>
            </p:nvSpPr>
            <p:spPr>
              <a:xfrm>
                <a:off x="1323975" y="2219326"/>
                <a:ext cx="1524000" cy="1524000"/>
              </a:xfrm>
              <a:prstGeom prst="ellipse">
                <a:avLst/>
              </a:prstGeom>
              <a:solidFill>
                <a:srgbClr val="00B05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矩形 28"/>
            <p:cNvSpPr/>
            <p:nvPr/>
          </p:nvSpPr>
          <p:spPr>
            <a:xfrm>
              <a:off x="5013962" y="1281934"/>
              <a:ext cx="2094761" cy="769441"/>
            </a:xfrm>
            <a:prstGeom prst="rect">
              <a:avLst/>
            </a:prstGeom>
          </p:spPr>
          <p:txBody>
            <a:bodyPr wrap="square">
              <a:spAutoFit/>
            </a:bodyPr>
            <a:lstStyle/>
            <a:p>
              <a:r>
                <a:rPr lang="zh-CN" altLang="en-US" sz="1100" b="1" dirty="0" smtClean="0">
                  <a:solidFill>
                    <a:schemeClr val="tx1">
                      <a:lumMod val="50000"/>
                      <a:lumOff val="50000"/>
                    </a:schemeClr>
                  </a:solidFill>
                  <a:latin typeface="时尚中黑简体"/>
                  <a:cs typeface="+mn-ea"/>
                </a:rPr>
                <a:t>与藤田医科</a:t>
              </a:r>
              <a:r>
                <a:rPr lang="zh-CN" altLang="en-US" sz="1100" b="1" dirty="0" smtClean="0">
                  <a:solidFill>
                    <a:schemeClr val="tx1">
                      <a:lumMod val="50000"/>
                      <a:lumOff val="50000"/>
                    </a:schemeClr>
                  </a:solidFill>
                  <a:latin typeface="时尚中黑简体"/>
                  <a:cs typeface="+mn-ea"/>
                </a:rPr>
                <a:t>大学合作，正式开始国际转诊（治疗）业务</a:t>
              </a:r>
              <a:r>
                <a:rPr sz="1100" b="1" dirty="0" smtClean="0">
                  <a:solidFill>
                    <a:schemeClr val="tx1">
                      <a:lumMod val="50000"/>
                      <a:lumOff val="50000"/>
                    </a:schemeClr>
                  </a:solidFill>
                  <a:latin typeface="时尚中黑简体"/>
                  <a:cs typeface="+mn-ea"/>
                </a:rPr>
                <a:t>。</a:t>
              </a:r>
              <a:r>
                <a:rPr lang="zh-CN" altLang="en-US" sz="1100" b="1" dirty="0" smtClean="0">
                  <a:solidFill>
                    <a:schemeClr val="tx1">
                      <a:lumMod val="50000"/>
                      <a:lumOff val="50000"/>
                    </a:schemeClr>
                  </a:solidFill>
                  <a:latin typeface="时尚中黑简体"/>
                  <a:cs typeface="+mn-ea"/>
                </a:rPr>
                <a:t>首次在日本大阪举办中日医生胃肠肿瘤交流会</a:t>
              </a:r>
              <a:r>
                <a:rPr lang="zh-CN" altLang="en-US" sz="1000" dirty="0" smtClean="0">
                  <a:solidFill>
                    <a:schemeClr val="tx1">
                      <a:lumMod val="50000"/>
                      <a:lumOff val="50000"/>
                    </a:schemeClr>
                  </a:solidFill>
                  <a:latin typeface="时尚中黑简体"/>
                  <a:cs typeface="+mn-ea"/>
                </a:rPr>
                <a:t>。</a:t>
              </a:r>
              <a:endParaRPr sz="1000" dirty="0">
                <a:solidFill>
                  <a:schemeClr val="tx1">
                    <a:lumMod val="50000"/>
                    <a:lumOff val="50000"/>
                  </a:schemeClr>
                </a:solidFill>
                <a:latin typeface="时尚中黑简体"/>
                <a:cs typeface="+mn-ea"/>
              </a:endParaRPr>
            </a:p>
          </p:txBody>
        </p:sp>
        <p:sp>
          <p:nvSpPr>
            <p:cNvPr id="30" name="文本框 29"/>
            <p:cNvSpPr txBox="1"/>
            <p:nvPr/>
          </p:nvSpPr>
          <p:spPr>
            <a:xfrm>
              <a:off x="5494521" y="4265929"/>
              <a:ext cx="1133645" cy="553998"/>
            </a:xfrm>
            <a:prstGeom prst="rect">
              <a:avLst/>
            </a:prstGeom>
            <a:noFill/>
          </p:spPr>
          <p:txBody>
            <a:bodyPr wrap="none" rtlCol="0">
              <a:spAutoFit/>
            </a:bodyPr>
            <a:lstStyle/>
            <a:p>
              <a:pPr algn="ctr"/>
              <a:r>
                <a:rPr lang="en-US" altLang="zh-CN" sz="3000" b="1" dirty="0" smtClean="0">
                  <a:solidFill>
                    <a:srgbClr val="00B050"/>
                  </a:solidFill>
                  <a:latin typeface="微软雅黑" panose="020B0503020204020204" pitchFamily="34" charset="-122"/>
                  <a:ea typeface="微软雅黑" panose="020B0503020204020204" pitchFamily="34" charset="-122"/>
                </a:rPr>
                <a:t>2017</a:t>
              </a:r>
              <a:endParaRPr lang="zh-CN" altLang="en-US" sz="3000" b="1" dirty="0" smtClean="0">
                <a:solidFill>
                  <a:srgbClr val="00B050"/>
                </a:solidFill>
                <a:latin typeface="微软雅黑" panose="020B0503020204020204" pitchFamily="34" charset="-122"/>
                <a:ea typeface="微软雅黑" panose="020B0503020204020204" pitchFamily="34" charset="-122"/>
              </a:endParaRPr>
            </a:p>
          </p:txBody>
        </p:sp>
        <p:pic>
          <p:nvPicPr>
            <p:cNvPr id="31" name="图片 30"/>
            <p:cNvPicPr>
              <a:picLocks noChangeAspect="1"/>
            </p:cNvPicPr>
            <p:nvPr/>
          </p:nvPicPr>
          <p:blipFill>
            <a:blip r:embed="rId2" cstate="print">
              <a:biLevel thresh="25000"/>
              <a:extLst>
                <a:ext uri="{28A0092B-C50C-407E-A947-70E740481C1C}">
                  <a14:useLocalDpi xmlns="" xmlns:a14="http://schemas.microsoft.com/office/drawing/2010/main" val="0"/>
                </a:ext>
              </a:extLst>
            </a:blip>
            <a:stretch>
              <a:fillRect/>
            </a:stretch>
          </p:blipFill>
          <p:spPr>
            <a:xfrm>
              <a:off x="5723278" y="2512314"/>
              <a:ext cx="676128" cy="888168"/>
            </a:xfrm>
            <a:prstGeom prst="rect">
              <a:avLst/>
            </a:prstGeom>
          </p:spPr>
        </p:pic>
      </p:grpSp>
      <p:grpSp>
        <p:nvGrpSpPr>
          <p:cNvPr id="83" name="组合 82"/>
          <p:cNvGrpSpPr/>
          <p:nvPr/>
        </p:nvGrpSpPr>
        <p:grpSpPr>
          <a:xfrm>
            <a:off x="8996027" y="1235484"/>
            <a:ext cx="2094761" cy="3584443"/>
            <a:chOff x="8996027" y="1235484"/>
            <a:chExt cx="2094761" cy="3584443"/>
          </a:xfrm>
        </p:grpSpPr>
        <p:grpSp>
          <p:nvGrpSpPr>
            <p:cNvPr id="35" name="组合 34"/>
            <p:cNvGrpSpPr/>
            <p:nvPr/>
          </p:nvGrpSpPr>
          <p:grpSpPr>
            <a:xfrm>
              <a:off x="9281407" y="2219327"/>
              <a:ext cx="1524000" cy="1985962"/>
              <a:chOff x="1323975" y="2219326"/>
              <a:chExt cx="1524000" cy="1985962"/>
            </a:xfrm>
          </p:grpSpPr>
          <p:cxnSp>
            <p:nvCxnSpPr>
              <p:cNvPr id="39" name="直接连接符 38"/>
              <p:cNvCxnSpPr/>
              <p:nvPr/>
            </p:nvCxnSpPr>
            <p:spPr>
              <a:xfrm>
                <a:off x="2085975" y="3748088"/>
                <a:ext cx="0" cy="457200"/>
              </a:xfrm>
              <a:prstGeom prst="line">
                <a:avLst/>
              </a:prstGeom>
              <a:ln w="19050">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sp>
            <p:nvSpPr>
              <p:cNvPr id="40" name="椭圆 39"/>
              <p:cNvSpPr/>
              <p:nvPr/>
            </p:nvSpPr>
            <p:spPr>
              <a:xfrm>
                <a:off x="1323975" y="2219326"/>
                <a:ext cx="1524000" cy="1524000"/>
              </a:xfrm>
              <a:prstGeom prst="ellipse">
                <a:avLst/>
              </a:prstGeom>
              <a:solidFill>
                <a:srgbClr val="01AAAD"/>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矩形 35"/>
            <p:cNvSpPr/>
            <p:nvPr/>
          </p:nvSpPr>
          <p:spPr>
            <a:xfrm>
              <a:off x="8996027" y="1235484"/>
              <a:ext cx="2094761" cy="430887"/>
            </a:xfrm>
            <a:prstGeom prst="rect">
              <a:avLst/>
            </a:prstGeom>
          </p:spPr>
          <p:txBody>
            <a:bodyPr wrap="square">
              <a:spAutoFit/>
            </a:bodyPr>
            <a:lstStyle/>
            <a:p>
              <a:r>
                <a:rPr lang="zh-CN" altLang="en-US" sz="1100" b="1" dirty="0" smtClean="0">
                  <a:solidFill>
                    <a:schemeClr val="tx1">
                      <a:lumMod val="50000"/>
                      <a:lumOff val="50000"/>
                    </a:schemeClr>
                  </a:solidFill>
                  <a:latin typeface="时尚中黑简体"/>
                  <a:cs typeface="+mn-ea"/>
                </a:rPr>
                <a:t>获</a:t>
              </a:r>
              <a:r>
                <a:rPr lang="zh-CN" altLang="en-US" sz="1100" b="1" dirty="0" smtClean="0">
                  <a:solidFill>
                    <a:schemeClr val="tx1">
                      <a:lumMod val="50000"/>
                      <a:lumOff val="50000"/>
                    </a:schemeClr>
                  </a:solidFill>
                  <a:latin typeface="时尚中黑简体"/>
                  <a:cs typeface="+mn-ea"/>
                </a:rPr>
                <a:t>批日本国际医疗身元担保机构认证</a:t>
              </a:r>
              <a:r>
                <a:rPr lang="en-US" altLang="zh-CN" sz="1100" b="1" dirty="0" smtClean="0">
                  <a:solidFill>
                    <a:schemeClr val="tx1">
                      <a:lumMod val="50000"/>
                      <a:lumOff val="50000"/>
                    </a:schemeClr>
                  </a:solidFill>
                  <a:latin typeface="时尚中黑简体"/>
                  <a:cs typeface="+mn-ea"/>
                </a:rPr>
                <a:t>B-140</a:t>
              </a:r>
              <a:endParaRPr sz="1100" b="1" dirty="0">
                <a:solidFill>
                  <a:schemeClr val="tx1">
                    <a:lumMod val="50000"/>
                    <a:lumOff val="50000"/>
                  </a:schemeClr>
                </a:solidFill>
                <a:latin typeface="时尚中黑简体"/>
                <a:cs typeface="+mn-ea"/>
              </a:endParaRPr>
            </a:p>
          </p:txBody>
        </p:sp>
        <p:sp>
          <p:nvSpPr>
            <p:cNvPr id="37" name="文本框 36"/>
            <p:cNvSpPr txBox="1"/>
            <p:nvPr/>
          </p:nvSpPr>
          <p:spPr>
            <a:xfrm>
              <a:off x="9476586" y="4265929"/>
              <a:ext cx="1133645" cy="553998"/>
            </a:xfrm>
            <a:prstGeom prst="rect">
              <a:avLst/>
            </a:prstGeom>
            <a:noFill/>
          </p:spPr>
          <p:txBody>
            <a:bodyPr wrap="none" rtlCol="0">
              <a:spAutoFit/>
            </a:bodyPr>
            <a:lstStyle/>
            <a:p>
              <a:pPr algn="ctr"/>
              <a:r>
                <a:rPr lang="en-US" altLang="zh-CN" sz="3000" b="1" dirty="0" smtClean="0">
                  <a:solidFill>
                    <a:srgbClr val="01AAAD"/>
                  </a:solidFill>
                  <a:latin typeface="微软雅黑" panose="020B0503020204020204" pitchFamily="34" charset="-122"/>
                  <a:ea typeface="微软雅黑" panose="020B0503020204020204" pitchFamily="34" charset="-122"/>
                </a:rPr>
                <a:t>2020</a:t>
              </a:r>
              <a:endParaRPr lang="zh-CN" altLang="en-US" sz="3000" b="1" dirty="0" smtClean="0">
                <a:solidFill>
                  <a:srgbClr val="01AAAD"/>
                </a:solidFill>
                <a:latin typeface="微软雅黑" panose="020B0503020204020204" pitchFamily="34" charset="-122"/>
                <a:ea typeface="微软雅黑" panose="020B0503020204020204" pitchFamily="34" charset="-122"/>
              </a:endParaRPr>
            </a:p>
          </p:txBody>
        </p:sp>
        <p:pic>
          <p:nvPicPr>
            <p:cNvPr id="38" name="图片 37"/>
            <p:cNvPicPr>
              <a:picLocks noChangeAspect="1"/>
            </p:cNvPicPr>
            <p:nvPr/>
          </p:nvPicPr>
          <p:blipFill>
            <a:blip r:embed="rId3" cstate="print">
              <a:biLevel thresh="25000"/>
              <a:extLst>
                <a:ext uri="{28A0092B-C50C-407E-A947-70E740481C1C}">
                  <a14:useLocalDpi xmlns="" xmlns:a14="http://schemas.microsoft.com/office/drawing/2010/main" val="0"/>
                </a:ext>
              </a:extLst>
            </a:blip>
            <a:stretch>
              <a:fillRect/>
            </a:stretch>
          </p:blipFill>
          <p:spPr>
            <a:xfrm>
              <a:off x="9581656" y="2651334"/>
              <a:ext cx="904590" cy="663366"/>
            </a:xfrm>
            <a:prstGeom prst="rect">
              <a:avLst/>
            </a:prstGeom>
          </p:spPr>
        </p:pic>
      </p:grpSp>
      <p:grpSp>
        <p:nvGrpSpPr>
          <p:cNvPr id="78" name="组合 77"/>
          <p:cNvGrpSpPr/>
          <p:nvPr/>
        </p:nvGrpSpPr>
        <p:grpSpPr>
          <a:xfrm>
            <a:off x="2349421" y="3565544"/>
            <a:ext cx="2094761" cy="2966180"/>
            <a:chOff x="2349421" y="3565544"/>
            <a:chExt cx="2094761" cy="2966180"/>
          </a:xfrm>
        </p:grpSpPr>
        <p:grpSp>
          <p:nvGrpSpPr>
            <p:cNvPr id="42" name="组合 41"/>
            <p:cNvGrpSpPr/>
            <p:nvPr/>
          </p:nvGrpSpPr>
          <p:grpSpPr>
            <a:xfrm rot="10800000">
              <a:off x="2634802" y="4191286"/>
              <a:ext cx="1524000" cy="1985962"/>
              <a:chOff x="1323975" y="2219326"/>
              <a:chExt cx="1524000" cy="1985962"/>
            </a:xfrm>
          </p:grpSpPr>
          <p:cxnSp>
            <p:nvCxnSpPr>
              <p:cNvPr id="46" name="直接连接符 45"/>
              <p:cNvCxnSpPr/>
              <p:nvPr/>
            </p:nvCxnSpPr>
            <p:spPr>
              <a:xfrm>
                <a:off x="2085975" y="3748088"/>
                <a:ext cx="0" cy="457200"/>
              </a:xfrm>
              <a:prstGeom prst="line">
                <a:avLst/>
              </a:prstGeom>
              <a:ln w="19050">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sp>
            <p:nvSpPr>
              <p:cNvPr id="47" name="椭圆 46"/>
              <p:cNvSpPr/>
              <p:nvPr/>
            </p:nvSpPr>
            <p:spPr>
              <a:xfrm>
                <a:off x="1323975" y="2219326"/>
                <a:ext cx="1524000" cy="1524000"/>
              </a:xfrm>
              <a:prstGeom prst="ellipse">
                <a:avLst/>
              </a:prstGeom>
              <a:solidFill>
                <a:srgbClr val="00B05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矩形 42"/>
            <p:cNvSpPr/>
            <p:nvPr/>
          </p:nvSpPr>
          <p:spPr>
            <a:xfrm>
              <a:off x="2349421" y="6270114"/>
              <a:ext cx="2094761" cy="261610"/>
            </a:xfrm>
            <a:prstGeom prst="rect">
              <a:avLst/>
            </a:prstGeom>
          </p:spPr>
          <p:txBody>
            <a:bodyPr wrap="square">
              <a:spAutoFit/>
            </a:bodyPr>
            <a:lstStyle/>
            <a:p>
              <a:r>
                <a:rPr lang="zh-CN" altLang="en-US" sz="1100" b="1" dirty="0" smtClean="0">
                  <a:solidFill>
                    <a:schemeClr val="tx1">
                      <a:lumMod val="50000"/>
                      <a:lumOff val="50000"/>
                    </a:schemeClr>
                  </a:solidFill>
                  <a:latin typeface="时尚中黑简体"/>
                  <a:cs typeface="+mn-ea"/>
                </a:rPr>
                <a:t>与</a:t>
              </a:r>
              <a:r>
                <a:rPr lang="en-US" altLang="zh-CN" sz="1100" b="1" dirty="0" err="1" smtClean="0">
                  <a:solidFill>
                    <a:schemeClr val="tx1">
                      <a:lumMod val="50000"/>
                      <a:lumOff val="50000"/>
                    </a:schemeClr>
                  </a:solidFill>
                  <a:latin typeface="时尚中黑简体"/>
                  <a:cs typeface="+mn-ea"/>
                </a:rPr>
                <a:t>Grandsoul</a:t>
              </a:r>
              <a:r>
                <a:rPr lang="zh-CN" altLang="en-US" sz="1100" b="1" dirty="0" smtClean="0">
                  <a:solidFill>
                    <a:schemeClr val="tx1">
                      <a:lumMod val="50000"/>
                      <a:lumOff val="50000"/>
                    </a:schemeClr>
                  </a:solidFill>
                  <a:latin typeface="时尚中黑简体"/>
                  <a:cs typeface="+mn-ea"/>
                </a:rPr>
                <a:t>奈良医院展开合作</a:t>
              </a:r>
              <a:endParaRPr sz="1000" dirty="0">
                <a:solidFill>
                  <a:schemeClr val="tx1">
                    <a:lumMod val="50000"/>
                    <a:lumOff val="50000"/>
                  </a:schemeClr>
                </a:solidFill>
                <a:latin typeface="时尚中黑简体"/>
                <a:cs typeface="+mn-ea"/>
              </a:endParaRPr>
            </a:p>
          </p:txBody>
        </p:sp>
        <p:sp>
          <p:nvSpPr>
            <p:cNvPr id="44" name="文本框 43"/>
            <p:cNvSpPr txBox="1"/>
            <p:nvPr/>
          </p:nvSpPr>
          <p:spPr>
            <a:xfrm>
              <a:off x="2829979" y="3565544"/>
              <a:ext cx="1133645" cy="553998"/>
            </a:xfrm>
            <a:prstGeom prst="rect">
              <a:avLst/>
            </a:prstGeom>
            <a:noFill/>
          </p:spPr>
          <p:txBody>
            <a:bodyPr wrap="none" rtlCol="0">
              <a:spAutoFit/>
            </a:bodyPr>
            <a:lstStyle/>
            <a:p>
              <a:pPr algn="ctr"/>
              <a:r>
                <a:rPr lang="en-US" altLang="zh-CN" sz="3000" b="1" dirty="0" smtClean="0">
                  <a:solidFill>
                    <a:srgbClr val="00B050"/>
                  </a:solidFill>
                  <a:latin typeface="微软雅黑" panose="020B0503020204020204" pitchFamily="34" charset="-122"/>
                  <a:ea typeface="微软雅黑" panose="020B0503020204020204" pitchFamily="34" charset="-122"/>
                </a:rPr>
                <a:t>2015</a:t>
              </a:r>
              <a:endParaRPr lang="zh-CN" altLang="en-US" sz="3000" b="1" dirty="0" smtClean="0">
                <a:solidFill>
                  <a:srgbClr val="00B050"/>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7670721" y="3565544"/>
            <a:ext cx="2094761" cy="3135457"/>
            <a:chOff x="7670721" y="3565544"/>
            <a:chExt cx="2094761" cy="3135457"/>
          </a:xfrm>
        </p:grpSpPr>
        <p:grpSp>
          <p:nvGrpSpPr>
            <p:cNvPr id="50" name="组合 49"/>
            <p:cNvGrpSpPr/>
            <p:nvPr/>
          </p:nvGrpSpPr>
          <p:grpSpPr>
            <a:xfrm rot="10800000">
              <a:off x="7956102" y="4191286"/>
              <a:ext cx="1524000" cy="1985962"/>
              <a:chOff x="1323975" y="2219326"/>
              <a:chExt cx="1524000" cy="1985962"/>
            </a:xfrm>
          </p:grpSpPr>
          <p:cxnSp>
            <p:nvCxnSpPr>
              <p:cNvPr id="54" name="直接连接符 53"/>
              <p:cNvCxnSpPr/>
              <p:nvPr/>
            </p:nvCxnSpPr>
            <p:spPr>
              <a:xfrm>
                <a:off x="2085975" y="3748088"/>
                <a:ext cx="0" cy="457200"/>
              </a:xfrm>
              <a:prstGeom prst="line">
                <a:avLst/>
              </a:prstGeom>
              <a:ln w="19050">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1323975" y="2219326"/>
                <a:ext cx="1524000" cy="1524000"/>
              </a:xfrm>
              <a:prstGeom prst="ellipse">
                <a:avLst/>
              </a:prstGeom>
              <a:solidFill>
                <a:srgbClr val="00B05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p:cNvSpPr/>
            <p:nvPr/>
          </p:nvSpPr>
          <p:spPr>
            <a:xfrm>
              <a:off x="7670721" y="6270114"/>
              <a:ext cx="2094761" cy="430887"/>
            </a:xfrm>
            <a:prstGeom prst="rect">
              <a:avLst/>
            </a:prstGeom>
          </p:spPr>
          <p:txBody>
            <a:bodyPr wrap="square">
              <a:spAutoFit/>
            </a:bodyPr>
            <a:lstStyle/>
            <a:p>
              <a:r>
                <a:rPr lang="zh-CN" altLang="en-US" sz="1100" b="1" dirty="0" smtClean="0">
                  <a:solidFill>
                    <a:schemeClr val="tx1">
                      <a:lumMod val="50000"/>
                      <a:lumOff val="50000"/>
                    </a:schemeClr>
                  </a:solidFill>
                  <a:latin typeface="时尚中黑简体"/>
                  <a:cs typeface="+mn-ea"/>
                </a:rPr>
                <a:t>首次国际医疗客人年度达到</a:t>
              </a:r>
              <a:r>
                <a:rPr lang="en-US" altLang="zh-CN" sz="1100" b="1" dirty="0" smtClean="0">
                  <a:solidFill>
                    <a:schemeClr val="tx1">
                      <a:lumMod val="50000"/>
                      <a:lumOff val="50000"/>
                    </a:schemeClr>
                  </a:solidFill>
                  <a:latin typeface="时尚中黑简体"/>
                  <a:cs typeface="+mn-ea"/>
                </a:rPr>
                <a:t>200</a:t>
              </a:r>
              <a:r>
                <a:rPr lang="zh-CN" altLang="en-US" sz="1100" b="1" dirty="0" smtClean="0">
                  <a:solidFill>
                    <a:schemeClr val="tx1">
                      <a:lumMod val="50000"/>
                      <a:lumOff val="50000"/>
                    </a:schemeClr>
                  </a:solidFill>
                  <a:latin typeface="时尚中黑简体"/>
                  <a:cs typeface="+mn-ea"/>
                </a:rPr>
                <a:t>人次，总人数突破</a:t>
              </a:r>
              <a:r>
                <a:rPr lang="en-US" altLang="zh-CN" sz="1100" b="1" dirty="0" smtClean="0">
                  <a:solidFill>
                    <a:schemeClr val="tx1">
                      <a:lumMod val="50000"/>
                      <a:lumOff val="50000"/>
                    </a:schemeClr>
                  </a:solidFill>
                  <a:latin typeface="时尚中黑简体"/>
                  <a:cs typeface="+mn-ea"/>
                </a:rPr>
                <a:t>300</a:t>
              </a:r>
              <a:r>
                <a:rPr lang="zh-CN" altLang="en-US" sz="1100" b="1" dirty="0" smtClean="0">
                  <a:solidFill>
                    <a:schemeClr val="tx1">
                      <a:lumMod val="50000"/>
                      <a:lumOff val="50000"/>
                    </a:schemeClr>
                  </a:solidFill>
                  <a:latin typeface="时尚中黑简体"/>
                  <a:cs typeface="+mn-ea"/>
                </a:rPr>
                <a:t>名。</a:t>
              </a:r>
              <a:endParaRPr sz="1100" b="1" dirty="0">
                <a:solidFill>
                  <a:schemeClr val="tx1">
                    <a:lumMod val="50000"/>
                    <a:lumOff val="50000"/>
                  </a:schemeClr>
                </a:solidFill>
                <a:latin typeface="时尚中黑简体"/>
                <a:cs typeface="+mn-ea"/>
              </a:endParaRPr>
            </a:p>
          </p:txBody>
        </p:sp>
        <p:sp>
          <p:nvSpPr>
            <p:cNvPr id="52" name="文本框 51"/>
            <p:cNvSpPr txBox="1"/>
            <p:nvPr/>
          </p:nvSpPr>
          <p:spPr>
            <a:xfrm>
              <a:off x="8151279" y="3565544"/>
              <a:ext cx="1133645" cy="553998"/>
            </a:xfrm>
            <a:prstGeom prst="rect">
              <a:avLst/>
            </a:prstGeom>
            <a:noFill/>
          </p:spPr>
          <p:txBody>
            <a:bodyPr wrap="none" rtlCol="0">
              <a:spAutoFit/>
            </a:bodyPr>
            <a:lstStyle/>
            <a:p>
              <a:pPr algn="ctr"/>
              <a:r>
                <a:rPr lang="en-US" altLang="zh-CN" sz="3000" b="1" dirty="0" smtClean="0">
                  <a:solidFill>
                    <a:srgbClr val="00B050"/>
                  </a:solidFill>
                  <a:latin typeface="微软雅黑" panose="020B0503020204020204" pitchFamily="34" charset="-122"/>
                  <a:ea typeface="微软雅黑" panose="020B0503020204020204" pitchFamily="34" charset="-122"/>
                </a:rPr>
                <a:t>2019</a:t>
              </a:r>
              <a:endParaRPr lang="zh-CN" altLang="en-US" sz="3000" b="1" dirty="0" smtClean="0">
                <a:solidFill>
                  <a:srgbClr val="00B050"/>
                </a:solidFill>
                <a:latin typeface="微软雅黑" panose="020B0503020204020204" pitchFamily="34" charset="-122"/>
                <a:ea typeface="微软雅黑" panose="020B0503020204020204" pitchFamily="34" charset="-122"/>
              </a:endParaRPr>
            </a:p>
          </p:txBody>
        </p:sp>
        <p:pic>
          <p:nvPicPr>
            <p:cNvPr id="53" name="图片 52"/>
            <p:cNvPicPr>
              <a:picLocks noChangeAspect="1"/>
            </p:cNvPicPr>
            <p:nvPr/>
          </p:nvPicPr>
          <p:blipFill>
            <a:blip r:embed="rId4" cstate="print">
              <a:biLevel thresh="25000"/>
              <a:extLst>
                <a:ext uri="{28A0092B-C50C-407E-A947-70E740481C1C}">
                  <a14:useLocalDpi xmlns="" xmlns:a14="http://schemas.microsoft.com/office/drawing/2010/main" val="0"/>
                </a:ext>
              </a:extLst>
            </a:blip>
            <a:stretch>
              <a:fillRect/>
            </a:stretch>
          </p:blipFill>
          <p:spPr>
            <a:xfrm>
              <a:off x="8380038" y="5076225"/>
              <a:ext cx="676128" cy="727903"/>
            </a:xfrm>
            <a:prstGeom prst="rect">
              <a:avLst/>
            </a:prstGeom>
          </p:spPr>
        </p:pic>
      </p:grpSp>
      <p:grpSp>
        <p:nvGrpSpPr>
          <p:cNvPr id="79" name="组合 78"/>
          <p:cNvGrpSpPr/>
          <p:nvPr/>
        </p:nvGrpSpPr>
        <p:grpSpPr>
          <a:xfrm>
            <a:off x="4231084" y="3611711"/>
            <a:ext cx="1501122" cy="2977437"/>
            <a:chOff x="4231084" y="3611711"/>
            <a:chExt cx="1501122" cy="2977437"/>
          </a:xfrm>
        </p:grpSpPr>
        <p:cxnSp>
          <p:nvCxnSpPr>
            <p:cNvPr id="61" name="直接连接符 60"/>
            <p:cNvCxnSpPr>
              <a:stCxn id="62" idx="4"/>
            </p:cNvCxnSpPr>
            <p:nvPr/>
          </p:nvCxnSpPr>
          <p:spPr>
            <a:xfrm flipV="1">
              <a:off x="4689251" y="4194461"/>
              <a:ext cx="0" cy="829814"/>
            </a:xfrm>
            <a:prstGeom prst="line">
              <a:avLst/>
            </a:prstGeom>
            <a:ln w="19050">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sp>
          <p:nvSpPr>
            <p:cNvPr id="62" name="椭圆 61"/>
            <p:cNvSpPr/>
            <p:nvPr/>
          </p:nvSpPr>
          <p:spPr>
            <a:xfrm rot="10800000">
              <a:off x="4482652" y="5024275"/>
              <a:ext cx="413198" cy="413198"/>
            </a:xfrm>
            <a:prstGeom prst="ellipse">
              <a:avLst/>
            </a:prstGeom>
            <a:solidFill>
              <a:srgbClr val="01AAAD"/>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4431093" y="5496541"/>
              <a:ext cx="1301113" cy="1092607"/>
            </a:xfrm>
            <a:prstGeom prst="rect">
              <a:avLst/>
            </a:prstGeom>
          </p:spPr>
          <p:txBody>
            <a:bodyPr wrap="square">
              <a:spAutoFit/>
            </a:bodyPr>
            <a:lstStyle/>
            <a:p>
              <a:r>
                <a:rPr lang="en-US" altLang="zh-CN" sz="1100" b="1" dirty="0" smtClean="0">
                  <a:solidFill>
                    <a:schemeClr val="accent4"/>
                  </a:solidFill>
                  <a:latin typeface="微软雅黑" panose="020B0503020204020204" pitchFamily="34" charset="-122"/>
                  <a:ea typeface="微软雅黑" panose="020B0503020204020204" pitchFamily="34" charset="-122"/>
                </a:rPr>
                <a:t>GT</a:t>
              </a:r>
              <a:r>
                <a:rPr lang="zh-CN" altLang="en-US" sz="1100" b="1" dirty="0" smtClean="0">
                  <a:solidFill>
                    <a:schemeClr val="accent4"/>
                  </a:solidFill>
                  <a:latin typeface="微软雅黑" panose="020B0503020204020204" pitchFamily="34" charset="-122"/>
                  <a:ea typeface="微软雅黑" panose="020B0503020204020204" pitchFamily="34" charset="-122"/>
                </a:rPr>
                <a:t>法人在大阪正式注册！</a:t>
              </a:r>
              <a:endParaRPr lang="en-US" altLang="zh-CN" sz="1100" b="1" dirty="0" smtClean="0">
                <a:solidFill>
                  <a:schemeClr val="accent4"/>
                </a:solidFill>
                <a:latin typeface="微软雅黑" panose="020B0503020204020204" pitchFamily="34" charset="-122"/>
                <a:ea typeface="微软雅黑" panose="020B0503020204020204" pitchFamily="34" charset="-122"/>
              </a:endParaRPr>
            </a:p>
            <a:p>
              <a:r>
                <a:rPr lang="zh-CN" altLang="en-US" sz="1100" b="1" dirty="0" smtClean="0">
                  <a:solidFill>
                    <a:schemeClr val="accent4"/>
                  </a:solidFill>
                  <a:latin typeface="微软雅黑" panose="020B0503020204020204" pitchFamily="34" charset="-122"/>
                  <a:ea typeface="微软雅黑" panose="020B0503020204020204" pitchFamily="34" charset="-122"/>
                </a:rPr>
                <a:t>重庆办事处成立，日本医疗推介会在重庆举行</a:t>
              </a:r>
              <a:r>
                <a:rPr lang="zh-CN" altLang="en-US" sz="1000" dirty="0" smtClean="0">
                  <a:solidFill>
                    <a:schemeClr val="accent4"/>
                  </a:solidFill>
                  <a:latin typeface="微软雅黑" panose="020B0503020204020204" pitchFamily="34" charset="-122"/>
                  <a:ea typeface="微软雅黑" panose="020B0503020204020204" pitchFamily="34" charset="-122"/>
                </a:rPr>
                <a:t>。</a:t>
              </a:r>
              <a:endParaRPr lang="en-US" altLang="zh-CN" sz="1000" dirty="0" smtClean="0">
                <a:solidFill>
                  <a:schemeClr val="accent4"/>
                </a:solidFill>
                <a:latin typeface="微软雅黑" panose="020B0503020204020204" pitchFamily="34" charset="-122"/>
                <a:ea typeface="微软雅黑" panose="020B0503020204020204" pitchFamily="34" charset="-122"/>
              </a:endParaRPr>
            </a:p>
            <a:p>
              <a:endParaRPr lang="en-US" altLang="zh-CN" sz="1000" dirty="0">
                <a:solidFill>
                  <a:schemeClr val="accent4"/>
                </a:solidFill>
                <a:latin typeface="微软雅黑" panose="020B0503020204020204" pitchFamily="34" charset="-122"/>
                <a:ea typeface="微软雅黑" panose="020B0503020204020204" pitchFamily="34" charset="-122"/>
              </a:endParaRPr>
            </a:p>
          </p:txBody>
        </p:sp>
        <p:sp>
          <p:nvSpPr>
            <p:cNvPr id="59" name="文本框 58"/>
            <p:cNvSpPr txBox="1"/>
            <p:nvPr/>
          </p:nvSpPr>
          <p:spPr>
            <a:xfrm>
              <a:off x="4231084" y="3611711"/>
              <a:ext cx="941284" cy="461665"/>
            </a:xfrm>
            <a:prstGeom prst="rect">
              <a:avLst/>
            </a:prstGeom>
            <a:noFill/>
          </p:spPr>
          <p:txBody>
            <a:bodyPr wrap="none" rtlCol="0">
              <a:spAutoFit/>
            </a:bodyPr>
            <a:lstStyle/>
            <a:p>
              <a:pPr algn="ctr"/>
              <a:r>
                <a:rPr lang="en-US" altLang="zh-CN" sz="2400" b="1" dirty="0" smtClean="0">
                  <a:solidFill>
                    <a:srgbClr val="01AAAD"/>
                  </a:solidFill>
                  <a:latin typeface="微软雅黑" panose="020B0503020204020204" pitchFamily="34" charset="-122"/>
                  <a:ea typeface="微软雅黑" panose="020B0503020204020204" pitchFamily="34" charset="-122"/>
                </a:rPr>
                <a:t>2016</a:t>
              </a:r>
              <a:endParaRPr lang="zh-CN" altLang="en-US" sz="2400" b="1" dirty="0" smtClean="0">
                <a:solidFill>
                  <a:srgbClr val="01AAAD"/>
                </a:solidFill>
                <a:latin typeface="微软雅黑" panose="020B0503020204020204" pitchFamily="34" charset="-122"/>
                <a:ea typeface="微软雅黑" panose="020B0503020204020204" pitchFamily="34" charset="-122"/>
              </a:endParaRPr>
            </a:p>
          </p:txBody>
        </p:sp>
      </p:grpSp>
      <p:grpSp>
        <p:nvGrpSpPr>
          <p:cNvPr id="81" name="组合 80"/>
          <p:cNvGrpSpPr/>
          <p:nvPr/>
        </p:nvGrpSpPr>
        <p:grpSpPr>
          <a:xfrm>
            <a:off x="6898084" y="2164831"/>
            <a:ext cx="1476447" cy="2608930"/>
            <a:chOff x="6898084" y="2164831"/>
            <a:chExt cx="1476447" cy="2608930"/>
          </a:xfrm>
        </p:grpSpPr>
        <p:cxnSp>
          <p:nvCxnSpPr>
            <p:cNvPr id="70" name="直接连接符 69"/>
            <p:cNvCxnSpPr>
              <a:stCxn id="71" idx="4"/>
            </p:cNvCxnSpPr>
            <p:nvPr/>
          </p:nvCxnSpPr>
          <p:spPr>
            <a:xfrm rot="10800000" flipV="1">
              <a:off x="7381201" y="3353267"/>
              <a:ext cx="0" cy="829814"/>
            </a:xfrm>
            <a:prstGeom prst="line">
              <a:avLst/>
            </a:prstGeom>
            <a:ln w="19050">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a:off x="7174602" y="2940069"/>
              <a:ext cx="413198" cy="413198"/>
            </a:xfrm>
            <a:prstGeom prst="ellipse">
              <a:avLst/>
            </a:prstGeom>
            <a:solidFill>
              <a:srgbClr val="01AAAD"/>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p:cNvSpPr txBox="1"/>
            <p:nvPr/>
          </p:nvSpPr>
          <p:spPr>
            <a:xfrm>
              <a:off x="6898084" y="4312096"/>
              <a:ext cx="941284" cy="461665"/>
            </a:xfrm>
            <a:prstGeom prst="rect">
              <a:avLst/>
            </a:prstGeom>
            <a:noFill/>
          </p:spPr>
          <p:txBody>
            <a:bodyPr wrap="none" rtlCol="0">
              <a:spAutoFit/>
            </a:bodyPr>
            <a:lstStyle/>
            <a:p>
              <a:pPr algn="ctr"/>
              <a:r>
                <a:rPr lang="en-US" altLang="zh-CN" sz="2400" b="1" dirty="0" smtClean="0">
                  <a:solidFill>
                    <a:srgbClr val="01AAAD"/>
                  </a:solidFill>
                  <a:latin typeface="微软雅黑" panose="020B0503020204020204" pitchFamily="34" charset="-122"/>
                  <a:ea typeface="微软雅黑" panose="020B0503020204020204" pitchFamily="34" charset="-122"/>
                </a:rPr>
                <a:t>2018</a:t>
              </a:r>
              <a:endParaRPr lang="zh-CN" altLang="en-US" sz="2400" b="1" dirty="0" smtClean="0">
                <a:solidFill>
                  <a:srgbClr val="01AAAD"/>
                </a:solidFill>
                <a:latin typeface="微软雅黑" panose="020B0503020204020204" pitchFamily="34" charset="-122"/>
                <a:ea typeface="微软雅黑" panose="020B0503020204020204" pitchFamily="34" charset="-122"/>
              </a:endParaRPr>
            </a:p>
          </p:txBody>
        </p:sp>
        <p:sp>
          <p:nvSpPr>
            <p:cNvPr id="74" name="矩形 73"/>
            <p:cNvSpPr/>
            <p:nvPr/>
          </p:nvSpPr>
          <p:spPr>
            <a:xfrm>
              <a:off x="7073418" y="2164831"/>
              <a:ext cx="1301113" cy="769441"/>
            </a:xfrm>
            <a:prstGeom prst="rect">
              <a:avLst/>
            </a:prstGeom>
          </p:spPr>
          <p:txBody>
            <a:bodyPr wrap="square">
              <a:spAutoFit/>
            </a:bodyPr>
            <a:lstStyle/>
            <a:p>
              <a:r>
                <a:rPr lang="zh-CN" altLang="en-US" sz="1100" b="1" dirty="0" smtClean="0">
                  <a:solidFill>
                    <a:schemeClr val="accent4"/>
                  </a:solidFill>
                  <a:latin typeface="微软雅黑" panose="020B0503020204020204" pitchFamily="34" charset="-122"/>
                  <a:ea typeface="微软雅黑" panose="020B0503020204020204" pitchFamily="34" charset="-122"/>
                </a:rPr>
                <a:t>与重庆海</a:t>
              </a:r>
              <a:r>
                <a:rPr lang="zh-CN" altLang="en-US" sz="1100" b="1" dirty="0" smtClean="0">
                  <a:solidFill>
                    <a:schemeClr val="accent4"/>
                  </a:solidFill>
                  <a:latin typeface="微软雅黑" panose="020B0503020204020204" pitchFamily="34" charset="-122"/>
                  <a:ea typeface="微软雅黑" panose="020B0503020204020204" pitchFamily="34" charset="-122"/>
                </a:rPr>
                <a:t>吉亚肿瘤医院合作开设国际转诊中心。</a:t>
              </a:r>
              <a:endParaRPr lang="en-US" altLang="zh-CN" sz="1100" b="1" dirty="0" smtClean="0">
                <a:solidFill>
                  <a:schemeClr val="accent4"/>
                </a:solidFill>
                <a:latin typeface="微软雅黑" panose="020B0503020204020204" pitchFamily="34" charset="-122"/>
                <a:ea typeface="微软雅黑" panose="020B0503020204020204" pitchFamily="34" charset="-122"/>
              </a:endParaRPr>
            </a:p>
            <a:p>
              <a:r>
                <a:rPr lang="zh-CN" altLang="en-US" sz="1100" b="1" dirty="0" smtClean="0">
                  <a:solidFill>
                    <a:schemeClr val="accent4"/>
                  </a:solidFill>
                  <a:latin typeface="微软雅黑" panose="020B0503020204020204" pitchFamily="34" charset="-122"/>
                  <a:ea typeface="微软雅黑" panose="020B0503020204020204" pitchFamily="34" charset="-122"/>
                </a:rPr>
                <a:t>苏州办事处成立。</a:t>
              </a:r>
              <a:endParaRPr lang="en-US" altLang="zh-CN" sz="1100" b="1" dirty="0">
                <a:solidFill>
                  <a:schemeClr val="accent4"/>
                </a:solidFill>
                <a:latin typeface="微软雅黑" panose="020B0503020204020204" pitchFamily="34" charset="-122"/>
                <a:ea typeface="微软雅黑" panose="020B0503020204020204" pitchFamily="34" charset="-122"/>
              </a:endParaRPr>
            </a:p>
          </p:txBody>
        </p:sp>
      </p:grpSp>
      <p:sp>
        <p:nvSpPr>
          <p:cNvPr id="84"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70" name="Picture 2" descr="D:\2017年11月首次中日医师交流照片\医师交流2017第一天\DSC_0243.JPG"/>
          <p:cNvPicPr>
            <a:picLocks noChangeAspect="1" noChangeArrowheads="1"/>
          </p:cNvPicPr>
          <p:nvPr/>
        </p:nvPicPr>
        <p:blipFill>
          <a:blip r:embed="rId5" cstate="print"/>
          <a:srcRect/>
          <a:stretch>
            <a:fillRect/>
          </a:stretch>
        </p:blipFill>
        <p:spPr bwMode="auto">
          <a:xfrm>
            <a:off x="5074571" y="2184788"/>
            <a:ext cx="2017264" cy="1591475"/>
          </a:xfrm>
          <a:prstGeom prst="rect">
            <a:avLst/>
          </a:prstGeom>
          <a:noFill/>
        </p:spPr>
      </p:pic>
      <p:pic>
        <p:nvPicPr>
          <p:cNvPr id="7172" name="Picture 4" descr="https://www.gtm.jp.net/wp-content/uploads/2018/11/2-3.jpg"/>
          <p:cNvPicPr>
            <a:picLocks noChangeAspect="1" noChangeArrowheads="1"/>
          </p:cNvPicPr>
          <p:nvPr/>
        </p:nvPicPr>
        <p:blipFill>
          <a:blip r:embed="rId6"/>
          <a:srcRect/>
          <a:stretch>
            <a:fillRect/>
          </a:stretch>
        </p:blipFill>
        <p:spPr bwMode="auto">
          <a:xfrm>
            <a:off x="7559506" y="4653324"/>
            <a:ext cx="2216756" cy="1538072"/>
          </a:xfrm>
          <a:prstGeom prst="rect">
            <a:avLst/>
          </a:prstGeom>
          <a:noFill/>
        </p:spPr>
      </p:pic>
      <p:pic>
        <p:nvPicPr>
          <p:cNvPr id="7174" name="Picture 6" descr="https://www.gtm.jp.net/wp-content/uploads/2018/11/8-2.jpg"/>
          <p:cNvPicPr>
            <a:picLocks noChangeAspect="1" noChangeArrowheads="1"/>
          </p:cNvPicPr>
          <p:nvPr/>
        </p:nvPicPr>
        <p:blipFill>
          <a:blip r:embed="rId7"/>
          <a:srcRect/>
          <a:stretch>
            <a:fillRect/>
          </a:stretch>
        </p:blipFill>
        <p:spPr bwMode="auto">
          <a:xfrm>
            <a:off x="970241" y="2170825"/>
            <a:ext cx="2094047" cy="1514695"/>
          </a:xfrm>
          <a:prstGeom prst="rect">
            <a:avLst/>
          </a:prstGeom>
          <a:noFill/>
        </p:spPr>
      </p:pic>
      <p:pic>
        <p:nvPicPr>
          <p:cNvPr id="7176" name="Picture 8" descr="https://www.gtm.jp.net/wp-content/uploads/2018/11/6-2.jpg"/>
          <p:cNvPicPr>
            <a:picLocks noChangeAspect="1" noChangeArrowheads="1"/>
          </p:cNvPicPr>
          <p:nvPr/>
        </p:nvPicPr>
        <p:blipFill>
          <a:blip r:embed="rId8"/>
          <a:srcRect/>
          <a:stretch>
            <a:fillRect/>
          </a:stretch>
        </p:blipFill>
        <p:spPr bwMode="auto">
          <a:xfrm>
            <a:off x="9266926" y="2198748"/>
            <a:ext cx="2278248" cy="1573446"/>
          </a:xfrm>
          <a:prstGeom prst="rect">
            <a:avLst/>
          </a:prstGeom>
          <a:noFill/>
        </p:spPr>
      </p:pic>
      <p:pic>
        <p:nvPicPr>
          <p:cNvPr id="7178" name="Picture 10" descr="https://www.gtm.jp.net/wp-content/uploads/2018/11/9-1.jpg"/>
          <p:cNvPicPr>
            <a:picLocks noChangeAspect="1" noChangeArrowheads="1"/>
          </p:cNvPicPr>
          <p:nvPr/>
        </p:nvPicPr>
        <p:blipFill>
          <a:blip r:embed="rId9"/>
          <a:srcRect/>
          <a:stretch>
            <a:fillRect/>
          </a:stretch>
        </p:blipFill>
        <p:spPr bwMode="auto">
          <a:xfrm>
            <a:off x="2052163" y="4662741"/>
            <a:ext cx="2338351" cy="1550292"/>
          </a:xfrm>
          <a:prstGeom prst="rect">
            <a:avLst/>
          </a:prstGeom>
          <a:noFill/>
        </p:spPr>
      </p:pic>
      <p:sp>
        <p:nvSpPr>
          <p:cNvPr id="56" name="矩形 55"/>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GT</a:t>
            </a:r>
            <a:r>
              <a:rPr lang="zh-CN" altLang="en-US" dirty="0" smtClean="0"/>
              <a:t>社沿革</a:t>
            </a:r>
            <a:endParaRPr lang="zh-CN" altLang="en-US" dirty="0"/>
          </a:p>
        </p:txBody>
      </p:sp>
      <p:pic>
        <p:nvPicPr>
          <p:cNvPr id="57" name="图片 56" descr="4c7d1e529f5bc22670a7bb7d563a135.jpg"/>
          <p:cNvPicPr>
            <a:picLocks noChangeAspect="1"/>
          </p:cNvPicPr>
          <p:nvPr/>
        </p:nvPicPr>
        <p:blipFill>
          <a:blip r:embed="rId10" cstate="print"/>
          <a:stretch>
            <a:fillRect/>
          </a:stretch>
        </p:blipFill>
        <p:spPr>
          <a:xfrm>
            <a:off x="150019" y="0"/>
            <a:ext cx="751730" cy="75173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300" advClick="0" advTm="0">
        <p14:pa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strips(upRight)">
                                      <p:cBhvr>
                                        <p:cTn id="11" dur="500"/>
                                        <p:tgtEl>
                                          <p:spTgt spid="77"/>
                                        </p:tgtEl>
                                      </p:cBhvr>
                                    </p:animEffect>
                                  </p:childTnLst>
                                </p:cTn>
                              </p:par>
                            </p:childTnLst>
                          </p:cTn>
                        </p:par>
                        <p:par>
                          <p:cTn id="12" fill="hold">
                            <p:stCondLst>
                              <p:cond delay="1000"/>
                            </p:stCondLst>
                            <p:childTnLst>
                              <p:par>
                                <p:cTn id="13" presetID="18" presetClass="entr" presetSubtype="6"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strips(downRight)">
                                      <p:cBhvr>
                                        <p:cTn id="15" dur="500"/>
                                        <p:tgtEl>
                                          <p:spTgt spid="78"/>
                                        </p:tgtEl>
                                      </p:cBhvr>
                                    </p:animEffect>
                                  </p:childTnLst>
                                </p:cTn>
                              </p:par>
                            </p:childTnLst>
                          </p:cTn>
                        </p:par>
                        <p:par>
                          <p:cTn id="16" fill="hold">
                            <p:stCondLst>
                              <p:cond delay="1500"/>
                            </p:stCondLst>
                            <p:childTnLst>
                              <p:par>
                                <p:cTn id="17" presetID="18" presetClass="entr" presetSubtype="6"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strips(downRight)">
                                      <p:cBhvr>
                                        <p:cTn id="19" dur="500"/>
                                        <p:tgtEl>
                                          <p:spTgt spid="79"/>
                                        </p:tgtEl>
                                      </p:cBhvr>
                                    </p:animEffect>
                                  </p:childTnLst>
                                </p:cTn>
                              </p:par>
                            </p:childTnLst>
                          </p:cTn>
                        </p:par>
                        <p:par>
                          <p:cTn id="20" fill="hold">
                            <p:stCondLst>
                              <p:cond delay="2000"/>
                            </p:stCondLst>
                            <p:childTnLst>
                              <p:par>
                                <p:cTn id="21" presetID="18" presetClass="entr" presetSubtype="3" fill="hold" nodeType="after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strips(upRight)">
                                      <p:cBhvr>
                                        <p:cTn id="23" dur="500"/>
                                        <p:tgtEl>
                                          <p:spTgt spid="80"/>
                                        </p:tgtEl>
                                      </p:cBhvr>
                                    </p:animEffect>
                                  </p:childTnLst>
                                </p:cTn>
                              </p:par>
                            </p:childTnLst>
                          </p:cTn>
                        </p:par>
                        <p:par>
                          <p:cTn id="24" fill="hold">
                            <p:stCondLst>
                              <p:cond delay="2500"/>
                            </p:stCondLst>
                            <p:childTnLst>
                              <p:par>
                                <p:cTn id="25" presetID="18" presetClass="entr" presetSubtype="3" fill="hold" nodeType="after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strips(upRight)">
                                      <p:cBhvr>
                                        <p:cTn id="27" dur="500"/>
                                        <p:tgtEl>
                                          <p:spTgt spid="81"/>
                                        </p:tgtEl>
                                      </p:cBhvr>
                                    </p:animEffect>
                                  </p:childTnLst>
                                </p:cTn>
                              </p:par>
                            </p:childTnLst>
                          </p:cTn>
                        </p:par>
                        <p:par>
                          <p:cTn id="28" fill="hold">
                            <p:stCondLst>
                              <p:cond delay="3000"/>
                            </p:stCondLst>
                            <p:childTnLst>
                              <p:par>
                                <p:cTn id="29" presetID="18" presetClass="entr" presetSubtype="6" fill="hold" nodeType="after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strips(downRight)">
                                      <p:cBhvr>
                                        <p:cTn id="31" dur="500"/>
                                        <p:tgtEl>
                                          <p:spTgt spid="82"/>
                                        </p:tgtEl>
                                      </p:cBhvr>
                                    </p:animEffect>
                                  </p:childTnLst>
                                </p:cTn>
                              </p:par>
                            </p:childTnLst>
                          </p:cTn>
                        </p:par>
                        <p:par>
                          <p:cTn id="32" fill="hold">
                            <p:stCondLst>
                              <p:cond delay="3500"/>
                            </p:stCondLst>
                            <p:childTnLst>
                              <p:par>
                                <p:cTn id="33" presetID="18" presetClass="entr" presetSubtype="3" fill="hold" nodeType="after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strips(upRight)">
                                      <p:cBhvr>
                                        <p:cTn id="35" dur="500"/>
                                        <p:tgtEl>
                                          <p:spTgt spid="8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a:grpSpLocks noChangeAspect="1"/>
          </p:cNvGrpSpPr>
          <p:nvPr/>
        </p:nvGrpSpPr>
        <p:grpSpPr>
          <a:xfrm>
            <a:off x="2326351" y="3828510"/>
            <a:ext cx="1976996" cy="1207008"/>
            <a:chOff x="7304087" y="3310761"/>
            <a:chExt cx="1001487" cy="611434"/>
          </a:xfrm>
        </p:grpSpPr>
        <p:sp>
          <p:nvSpPr>
            <p:cNvPr id="14" name="对角圆角矩形 13"/>
            <p:cNvSpPr/>
            <p:nvPr/>
          </p:nvSpPr>
          <p:spPr>
            <a:xfrm>
              <a:off x="7304087" y="3310761"/>
              <a:ext cx="1001487" cy="611434"/>
            </a:xfrm>
            <a:prstGeom prst="round2DiagRect">
              <a:avLst>
                <a:gd name="adj1" fmla="val 50000"/>
                <a:gd name="adj2" fmla="val 0"/>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000" b="1">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2" cstate="print">
              <a:biLevel thresh="25000"/>
              <a:extLst>
                <a:ext uri="{28A0092B-C50C-407E-A947-70E740481C1C}">
                  <a14:useLocalDpi xmlns="" xmlns:a14="http://schemas.microsoft.com/office/drawing/2010/main" val="0"/>
                </a:ext>
              </a:extLst>
            </a:blip>
            <a:stretch>
              <a:fillRect/>
            </a:stretch>
          </p:blipFill>
          <p:spPr>
            <a:xfrm>
              <a:off x="7541679" y="3451116"/>
              <a:ext cx="526303" cy="330725"/>
            </a:xfrm>
            <a:prstGeom prst="rect">
              <a:avLst/>
            </a:prstGeom>
          </p:spPr>
        </p:pic>
      </p:grpSp>
      <p:sp>
        <p:nvSpPr>
          <p:cNvPr id="13" name="矩形 12"/>
          <p:cNvSpPr/>
          <p:nvPr/>
        </p:nvSpPr>
        <p:spPr>
          <a:xfrm>
            <a:off x="0" y="0"/>
            <a:ext cx="12192000" cy="251460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542846" y="3973606"/>
            <a:ext cx="7109639" cy="1015663"/>
          </a:xfrm>
          <a:prstGeom prst="rect">
            <a:avLst/>
          </a:prstGeom>
          <a:noFill/>
        </p:spPr>
        <p:txBody>
          <a:bodyPr wrap="none" rtlCol="0">
            <a:spAutoFit/>
          </a:bodyPr>
          <a:lstStyle/>
          <a:p>
            <a:r>
              <a:rPr lang="zh-CN" altLang="en-US" sz="6000" b="1" dirty="0" smtClean="0">
                <a:solidFill>
                  <a:srgbClr val="01AAAD"/>
                </a:solidFill>
                <a:latin typeface="微软雅黑" panose="020B0503020204020204" pitchFamily="34" charset="-122"/>
                <a:ea typeface="微软雅黑" panose="020B0503020204020204" pitchFamily="34" charset="-122"/>
              </a:rPr>
              <a:t>赴日</a:t>
            </a:r>
            <a:r>
              <a:rPr lang="zh-CN" altLang="en-US" sz="6000" b="1" dirty="0" smtClean="0">
                <a:solidFill>
                  <a:srgbClr val="01AAAD"/>
                </a:solidFill>
                <a:latin typeface="微软雅黑" panose="020B0503020204020204" pitchFamily="34" charset="-122"/>
                <a:ea typeface="微软雅黑" panose="020B0503020204020204" pitchFamily="34" charset="-122"/>
              </a:rPr>
              <a:t>体检，医疗流程</a:t>
            </a:r>
            <a:endParaRPr lang="zh-CN" altLang="en-US" sz="6000" b="1" dirty="0">
              <a:solidFill>
                <a:srgbClr val="01AAAD"/>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3101" y="5691005"/>
            <a:ext cx="9725798" cy="584775"/>
          </a:xfrm>
          <a:prstGeom prst="rect">
            <a:avLst/>
          </a:prstGeom>
          <a:noFill/>
        </p:spPr>
        <p:txBody>
          <a:bodyPr wrap="square" rtlCol="0">
            <a:spAutoFit/>
          </a:bodyPr>
          <a:lstStyle/>
          <a:p>
            <a:endParaRPr lang="en-US" sz="1600" dirty="0" smtClean="0">
              <a:solidFill>
                <a:schemeClr val="tx1">
                  <a:lumMod val="50000"/>
                  <a:lumOff val="50000"/>
                </a:schemeClr>
              </a:solidFill>
              <a:latin typeface="时尚中黑简体"/>
              <a:cs typeface="+mn-ea"/>
            </a:endParaRPr>
          </a:p>
          <a:p>
            <a:endParaRPr sz="1600" dirty="0">
              <a:solidFill>
                <a:schemeClr val="tx1">
                  <a:lumMod val="50000"/>
                  <a:lumOff val="50000"/>
                </a:schemeClr>
              </a:solidFill>
              <a:latin typeface="时尚中黑简体"/>
              <a:cs typeface="+mn-ea"/>
            </a:endParaRPr>
          </a:p>
        </p:txBody>
      </p:sp>
      <p:sp>
        <p:nvSpPr>
          <p:cNvPr id="8"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 presetClass="entr" presetSubtype="4" fill="hold" grpId="0" nodeType="withEffect" nodePh="1">
                                  <p:stCondLst>
                                    <p:cond delay="125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750" fill="hold"/>
                                        <p:tgtEl>
                                          <p:spTgt spid="3"/>
                                        </p:tgtEl>
                                        <p:attrNameLst>
                                          <p:attrName>ppt_x</p:attrName>
                                        </p:attrNameLst>
                                      </p:cBhvr>
                                      <p:tavLst>
                                        <p:tav tm="0">
                                          <p:val>
                                            <p:strVal val="#ppt_x"/>
                                          </p:val>
                                        </p:tav>
                                        <p:tav tm="100000">
                                          <p:val>
                                            <p:strVal val="#ppt_x"/>
                                          </p:val>
                                        </p:tav>
                                      </p:tavLst>
                                    </p:anim>
                                    <p:anim calcmode="lin" valueType="num">
                                      <p:cBhvr additive="base">
                                        <p:cTn id="11" dur="75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8" decel="45300" fill="hold" nodeType="withEffect">
                                  <p:stCondLst>
                                    <p:cond delay="5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750" fill="hold"/>
                                        <p:tgtEl>
                                          <p:spTgt spid="12"/>
                                        </p:tgtEl>
                                        <p:attrNameLst>
                                          <p:attrName>ppt_x</p:attrName>
                                        </p:attrNameLst>
                                      </p:cBhvr>
                                      <p:tavLst>
                                        <p:tav tm="0">
                                          <p:val>
                                            <p:strVal val="0-#ppt_w/2"/>
                                          </p:val>
                                        </p:tav>
                                        <p:tav tm="100000">
                                          <p:val>
                                            <p:strVal val="#ppt_x"/>
                                          </p:val>
                                        </p:tav>
                                      </p:tavLst>
                                    </p:anim>
                                    <p:anim calcmode="lin" valueType="num">
                                      <p:cBhvr additive="base">
                                        <p:cTn id="15" dur="75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2" decel="4530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750" fill="hold"/>
                                        <p:tgtEl>
                                          <p:spTgt spid="10"/>
                                        </p:tgtEl>
                                        <p:attrNameLst>
                                          <p:attrName>ppt_x</p:attrName>
                                        </p:attrNameLst>
                                      </p:cBhvr>
                                      <p:tavLst>
                                        <p:tav tm="0">
                                          <p:val>
                                            <p:strVal val="1+#ppt_w/2"/>
                                          </p:val>
                                        </p:tav>
                                        <p:tav tm="100000">
                                          <p:val>
                                            <p:strVal val="#ppt_x"/>
                                          </p:val>
                                        </p:tav>
                                      </p:tavLst>
                                    </p:anim>
                                    <p:anim calcmode="lin" valueType="num">
                                      <p:cBhvr additive="base">
                                        <p:cTn id="19" dur="750" fill="hold"/>
                                        <p:tgtEl>
                                          <p:spTgt spid="10"/>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3"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5360" y="5310895"/>
            <a:ext cx="10591800" cy="3139321"/>
          </a:xfrm>
          <a:prstGeom prst="rect">
            <a:avLst/>
          </a:prstGeom>
        </p:spPr>
        <p:txBody>
          <a:bodyPr wrap="square">
            <a:spAutoFit/>
          </a:bodyPr>
          <a:lstStyle/>
          <a:p>
            <a:r>
              <a:rPr lang="en-US" altLang="zh-CN" sz="1800" dirty="0" smtClean="0">
                <a:solidFill>
                  <a:schemeClr val="tx1">
                    <a:lumMod val="50000"/>
                    <a:lumOff val="50000"/>
                  </a:schemeClr>
                </a:solidFill>
                <a:latin typeface="时尚中黑简体"/>
                <a:cs typeface="+mn-ea"/>
              </a:rPr>
              <a:t>·</a:t>
            </a:r>
            <a:r>
              <a:rPr lang="zh-CN" altLang="en-US" sz="1800" dirty="0" smtClean="0">
                <a:solidFill>
                  <a:schemeClr val="tx1">
                    <a:lumMod val="50000"/>
                    <a:lumOff val="50000"/>
                  </a:schemeClr>
                </a:solidFill>
                <a:latin typeface="时尚中黑简体"/>
                <a:cs typeface="+mn-ea"/>
              </a:rPr>
              <a:t>前期咨询 ： 通过电话和面谈的形式，根据客人要求帮助客人选择合适优良的体检套餐内容和机构；详细解释服务流程以及收费标准；帮助客人消除各种赴日疑虑和问题。</a:t>
            </a:r>
            <a:endParaRPr lang="en-US" altLang="zh-CN" sz="1800" dirty="0" smtClean="0">
              <a:solidFill>
                <a:schemeClr val="tx1">
                  <a:lumMod val="50000"/>
                  <a:lumOff val="50000"/>
                </a:schemeClr>
              </a:solidFill>
              <a:latin typeface="时尚中黑简体"/>
              <a:cs typeface="+mn-ea"/>
            </a:endParaRPr>
          </a:p>
          <a:p>
            <a:r>
              <a:rPr lang="en-US" altLang="zh-CN" sz="1800" dirty="0" smtClean="0">
                <a:solidFill>
                  <a:schemeClr val="tx1">
                    <a:lumMod val="50000"/>
                    <a:lumOff val="50000"/>
                  </a:schemeClr>
                </a:solidFill>
                <a:latin typeface="时尚中黑简体"/>
                <a:cs typeface="+mn-ea"/>
              </a:rPr>
              <a:t>·</a:t>
            </a:r>
            <a:r>
              <a:rPr lang="zh-CN" altLang="en-US" sz="1800" dirty="0" smtClean="0">
                <a:solidFill>
                  <a:schemeClr val="tx1">
                    <a:lumMod val="50000"/>
                    <a:lumOff val="50000"/>
                  </a:schemeClr>
                </a:solidFill>
                <a:latin typeface="时尚中黑简体"/>
                <a:cs typeface="+mn-ea"/>
              </a:rPr>
              <a:t>付费</a:t>
            </a:r>
            <a:r>
              <a:rPr lang="en-US" altLang="zh-CN" sz="1800" dirty="0" smtClean="0">
                <a:solidFill>
                  <a:schemeClr val="tx1">
                    <a:lumMod val="50000"/>
                    <a:lumOff val="50000"/>
                  </a:schemeClr>
                </a:solidFill>
                <a:latin typeface="时尚中黑简体"/>
                <a:cs typeface="+mn-ea"/>
              </a:rPr>
              <a:t>/</a:t>
            </a:r>
            <a:r>
              <a:rPr lang="zh-CN" altLang="en-US" sz="1800" dirty="0" smtClean="0">
                <a:solidFill>
                  <a:schemeClr val="tx1">
                    <a:lumMod val="50000"/>
                    <a:lumOff val="50000"/>
                  </a:schemeClr>
                </a:solidFill>
                <a:latin typeface="时尚中黑简体"/>
                <a:cs typeface="+mn-ea"/>
              </a:rPr>
              <a:t>制定行程 ：预约客户了解服务内容和体检内容的基础上，签署服务协议合同并缴费完成预约（在公人员的配合下完成体检申请表格）；根据客人意见完成赴日行程计划方案。</a:t>
            </a:r>
            <a:endParaRPr lang="en-US" altLang="zh-CN" sz="1800" dirty="0" smtClean="0">
              <a:solidFill>
                <a:schemeClr val="tx1">
                  <a:lumMod val="50000"/>
                  <a:lumOff val="50000"/>
                </a:schemeClr>
              </a:solidFill>
              <a:latin typeface="时尚中黑简体"/>
              <a:cs typeface="+mn-ea"/>
            </a:endParaRPr>
          </a:p>
          <a:p>
            <a:r>
              <a:rPr lang="en-US" altLang="zh-CN" sz="1800" dirty="0" smtClean="0">
                <a:solidFill>
                  <a:schemeClr val="tx1">
                    <a:lumMod val="50000"/>
                    <a:lumOff val="50000"/>
                  </a:schemeClr>
                </a:solidFill>
                <a:latin typeface="时尚中黑简体"/>
                <a:cs typeface="+mn-ea"/>
              </a:rPr>
              <a:t>·</a:t>
            </a:r>
            <a:r>
              <a:rPr lang="zh-CN" altLang="en-US" sz="1800" dirty="0" smtClean="0">
                <a:solidFill>
                  <a:schemeClr val="tx1">
                    <a:lumMod val="50000"/>
                    <a:lumOff val="50000"/>
                  </a:schemeClr>
                </a:solidFill>
                <a:latin typeface="时尚中黑简体"/>
                <a:cs typeface="+mn-ea"/>
              </a:rPr>
              <a:t>办理签证：建议办理单次赴日旅行签证（正常</a:t>
            </a:r>
            <a:r>
              <a:rPr lang="en-US" altLang="zh-CN" sz="1800" dirty="0" smtClean="0">
                <a:solidFill>
                  <a:schemeClr val="tx1">
                    <a:lumMod val="50000"/>
                    <a:lumOff val="50000"/>
                  </a:schemeClr>
                </a:solidFill>
                <a:latin typeface="时尚中黑简体"/>
                <a:cs typeface="+mn-ea"/>
              </a:rPr>
              <a:t>10</a:t>
            </a:r>
            <a:r>
              <a:rPr lang="zh-CN" altLang="en-US" sz="1800" dirty="0" smtClean="0">
                <a:solidFill>
                  <a:schemeClr val="tx1">
                    <a:lumMod val="50000"/>
                    <a:lumOff val="50000"/>
                  </a:schemeClr>
                </a:solidFill>
                <a:latin typeface="时尚中黑简体"/>
                <a:cs typeface="+mn-ea"/>
              </a:rPr>
              <a:t>个工作日）。</a:t>
            </a:r>
            <a:endParaRPr lang="en-US" altLang="zh-CN" sz="1800" dirty="0" smtClean="0">
              <a:solidFill>
                <a:schemeClr val="tx1">
                  <a:lumMod val="50000"/>
                  <a:lumOff val="50000"/>
                </a:schemeClr>
              </a:solidFill>
              <a:latin typeface="时尚中黑简体"/>
              <a:cs typeface="+mn-ea"/>
            </a:endParaRPr>
          </a:p>
          <a:p>
            <a:r>
              <a:rPr lang="en-US" altLang="zh-CN" sz="1800" dirty="0" smtClean="0">
                <a:solidFill>
                  <a:schemeClr val="tx1">
                    <a:lumMod val="50000"/>
                    <a:lumOff val="50000"/>
                  </a:schemeClr>
                </a:solidFill>
                <a:latin typeface="时尚中黑简体"/>
                <a:cs typeface="+mn-ea"/>
              </a:rPr>
              <a:t>·</a:t>
            </a:r>
            <a:r>
              <a:rPr lang="zh-CN" altLang="en-US" sz="1800" dirty="0" smtClean="0">
                <a:solidFill>
                  <a:schemeClr val="tx1">
                    <a:lumMod val="50000"/>
                    <a:lumOff val="50000"/>
                  </a:schemeClr>
                </a:solidFill>
                <a:latin typeface="时尚中黑简体"/>
                <a:cs typeface="+mn-ea"/>
              </a:rPr>
              <a:t>赴日体检：体检当天全程工作人员（翻译）陪同。</a:t>
            </a:r>
            <a:endParaRPr lang="en-US" altLang="zh-CN" sz="1800" dirty="0" smtClean="0">
              <a:solidFill>
                <a:schemeClr val="tx1">
                  <a:lumMod val="50000"/>
                  <a:lumOff val="50000"/>
                </a:schemeClr>
              </a:solidFill>
              <a:latin typeface="时尚中黑简体"/>
              <a:cs typeface="+mn-ea"/>
            </a:endParaRPr>
          </a:p>
          <a:p>
            <a:r>
              <a:rPr lang="en-US" altLang="zh-CN" sz="1800" dirty="0" smtClean="0">
                <a:solidFill>
                  <a:schemeClr val="tx1">
                    <a:lumMod val="50000"/>
                    <a:lumOff val="50000"/>
                  </a:schemeClr>
                </a:solidFill>
                <a:latin typeface="时尚中黑简体"/>
                <a:cs typeface="+mn-ea"/>
              </a:rPr>
              <a:t>·</a:t>
            </a:r>
            <a:r>
              <a:rPr lang="zh-CN" altLang="en-US" sz="1800" dirty="0" smtClean="0">
                <a:solidFill>
                  <a:schemeClr val="tx1">
                    <a:lumMod val="50000"/>
                    <a:lumOff val="50000"/>
                  </a:schemeClr>
                </a:solidFill>
                <a:latin typeface="时尚中黑简体"/>
                <a:cs typeface="+mn-ea"/>
              </a:rPr>
              <a:t>报告解读：体检报告大概</a:t>
            </a:r>
            <a:r>
              <a:rPr lang="en-US" altLang="zh-CN" sz="1800" dirty="0" smtClean="0">
                <a:solidFill>
                  <a:schemeClr val="tx1">
                    <a:lumMod val="50000"/>
                    <a:lumOff val="50000"/>
                  </a:schemeClr>
                </a:solidFill>
                <a:latin typeface="时尚中黑简体"/>
                <a:cs typeface="+mn-ea"/>
              </a:rPr>
              <a:t>30</a:t>
            </a:r>
            <a:r>
              <a:rPr lang="zh-CN" altLang="en-US" sz="1800" dirty="0" smtClean="0">
                <a:solidFill>
                  <a:schemeClr val="tx1">
                    <a:lumMod val="50000"/>
                    <a:lumOff val="50000"/>
                  </a:schemeClr>
                </a:solidFill>
                <a:latin typeface="时尚中黑简体"/>
                <a:cs typeface="+mn-ea"/>
              </a:rPr>
              <a:t>个工作日邮寄回国内，由我方工作人员解读（距离较远客人可通过视频电话）。</a:t>
            </a:r>
            <a:endParaRPr lang="en-US" altLang="zh-CN" sz="1800" dirty="0" smtClean="0">
              <a:solidFill>
                <a:schemeClr val="tx1">
                  <a:lumMod val="50000"/>
                  <a:lumOff val="50000"/>
                </a:schemeClr>
              </a:solidFill>
              <a:latin typeface="时尚中黑简体"/>
              <a:cs typeface="+mn-ea"/>
            </a:endParaRPr>
          </a:p>
          <a:p>
            <a:endParaRPr lang="en-US" altLang="zh-CN" sz="1800" dirty="0" smtClean="0">
              <a:solidFill>
                <a:schemeClr val="tx1">
                  <a:lumMod val="50000"/>
                  <a:lumOff val="50000"/>
                </a:schemeClr>
              </a:solidFill>
              <a:latin typeface="时尚中黑简体"/>
              <a:cs typeface="+mn-ea"/>
            </a:endParaRPr>
          </a:p>
          <a:p>
            <a:endParaRPr lang="en-US" sz="1800" dirty="0" smtClean="0">
              <a:solidFill>
                <a:schemeClr val="tx1">
                  <a:lumMod val="50000"/>
                  <a:lumOff val="50000"/>
                </a:schemeClr>
              </a:solidFill>
              <a:latin typeface="时尚中黑简体"/>
              <a:cs typeface="+mn-ea"/>
            </a:endParaRPr>
          </a:p>
          <a:p>
            <a:endParaRPr sz="1800" dirty="0">
              <a:solidFill>
                <a:schemeClr val="tx1">
                  <a:lumMod val="50000"/>
                  <a:lumOff val="50000"/>
                </a:schemeClr>
              </a:solidFill>
              <a:latin typeface="时尚中黑简体"/>
              <a:cs typeface="+mn-ea"/>
            </a:endParaRPr>
          </a:p>
        </p:txBody>
      </p:sp>
      <p:sp>
        <p:nvSpPr>
          <p:cNvPr id="3" name="矩形 2"/>
          <p:cNvSpPr/>
          <p:nvPr/>
        </p:nvSpPr>
        <p:spPr>
          <a:xfrm>
            <a:off x="4464795" y="1517134"/>
            <a:ext cx="3262432" cy="707886"/>
          </a:xfrm>
          <a:prstGeom prst="rect">
            <a:avLst/>
          </a:prstGeom>
        </p:spPr>
        <p:txBody>
          <a:bodyPr wrap="none">
            <a:spAutoFit/>
          </a:bodyPr>
          <a:lstStyle/>
          <a:p>
            <a:pPr algn="r"/>
            <a:r>
              <a:rPr lang="zh-CN" altLang="en-US" sz="4000" b="1" dirty="0" smtClean="0">
                <a:solidFill>
                  <a:schemeClr val="accent4"/>
                </a:solidFill>
                <a:latin typeface="微软雅黑" panose="020B0503020204020204" pitchFamily="34" charset="-122"/>
                <a:ea typeface="微软雅黑" panose="020B0503020204020204" pitchFamily="34" charset="-122"/>
              </a:rPr>
              <a:t>日本体检流程</a:t>
            </a:r>
            <a:endParaRPr lang="zh-CN" altLang="en-US" sz="4000" b="1" dirty="0">
              <a:solidFill>
                <a:schemeClr val="accent4"/>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2902874" y="2806701"/>
            <a:ext cx="1845377" cy="2450644"/>
            <a:chOff x="2902874" y="2806701"/>
            <a:chExt cx="1845377" cy="2450644"/>
          </a:xfrm>
        </p:grpSpPr>
        <p:sp>
          <p:nvSpPr>
            <p:cNvPr id="13" name="矩形 12"/>
            <p:cNvSpPr/>
            <p:nvPr/>
          </p:nvSpPr>
          <p:spPr>
            <a:xfrm>
              <a:off x="3116948" y="2806701"/>
              <a:ext cx="1295401" cy="1295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p:cNvCxnSpPr/>
            <p:nvPr/>
          </p:nvCxnSpPr>
          <p:spPr>
            <a:xfrm>
              <a:off x="3764649" y="4197351"/>
              <a:ext cx="0" cy="596900"/>
            </a:xfrm>
            <a:prstGeom prst="straightConnector1">
              <a:avLst/>
            </a:prstGeom>
            <a:ln w="19050">
              <a:solidFill>
                <a:schemeClr val="accent4"/>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2902874" y="4857235"/>
              <a:ext cx="1845377" cy="400110"/>
            </a:xfrm>
            <a:prstGeom prst="rect">
              <a:avLst/>
            </a:prstGeom>
          </p:spPr>
          <p:txBody>
            <a:bodyPr wrap="none">
              <a:spAutoFit/>
            </a:bodyPr>
            <a:lstStyle/>
            <a:p>
              <a:pPr algn="ctr"/>
              <a:r>
                <a:rPr lang="zh-CN" altLang="en-US" b="1" dirty="0" smtClean="0">
                  <a:solidFill>
                    <a:srgbClr val="00B050"/>
                  </a:solidFill>
                  <a:latin typeface="微软雅黑" panose="020B0503020204020204" pitchFamily="34" charset="-122"/>
                  <a:ea typeface="微软雅黑" panose="020B0503020204020204" pitchFamily="34" charset="-122"/>
                </a:rPr>
                <a:t>付</a:t>
              </a:r>
              <a:r>
                <a:rPr lang="zh-CN" altLang="en-US" b="1" dirty="0" smtClean="0">
                  <a:solidFill>
                    <a:srgbClr val="00B050"/>
                  </a:solidFill>
                  <a:latin typeface="微软雅黑" panose="020B0503020204020204" pitchFamily="34" charset="-122"/>
                  <a:ea typeface="微软雅黑" panose="020B0503020204020204" pitchFamily="34" charset="-122"/>
                </a:rPr>
                <a:t>费</a:t>
              </a:r>
              <a:r>
                <a:rPr lang="en-US" altLang="zh-CN" b="1" dirty="0" smtClean="0">
                  <a:solidFill>
                    <a:srgbClr val="00B050"/>
                  </a:solidFill>
                  <a:latin typeface="微软雅黑" panose="020B0503020204020204" pitchFamily="34" charset="-122"/>
                  <a:ea typeface="微软雅黑" panose="020B0503020204020204" pitchFamily="34" charset="-122"/>
                </a:rPr>
                <a:t>/</a:t>
              </a:r>
              <a:r>
                <a:rPr lang="zh-CN" altLang="en-US" b="1" dirty="0" smtClean="0">
                  <a:solidFill>
                    <a:srgbClr val="00B050"/>
                  </a:solidFill>
                  <a:latin typeface="微软雅黑" panose="020B0503020204020204" pitchFamily="34" charset="-122"/>
                  <a:ea typeface="微软雅黑" panose="020B0503020204020204" pitchFamily="34" charset="-122"/>
                </a:rPr>
                <a:t>制定行程</a:t>
              </a:r>
              <a:endParaRPr lang="zh-CN" altLang="en-US" b="1" dirty="0">
                <a:solidFill>
                  <a:srgbClr val="00B050"/>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910774" y="2794001"/>
            <a:ext cx="1295401" cy="2443664"/>
            <a:chOff x="910774" y="2794001"/>
            <a:chExt cx="1295401" cy="2443664"/>
          </a:xfrm>
        </p:grpSpPr>
        <p:sp>
          <p:nvSpPr>
            <p:cNvPr id="7" name="矩形 6"/>
            <p:cNvSpPr/>
            <p:nvPr/>
          </p:nvSpPr>
          <p:spPr>
            <a:xfrm>
              <a:off x="910774" y="2794001"/>
              <a:ext cx="1295401" cy="1295400"/>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p:nvPr/>
          </p:nvCxnSpPr>
          <p:spPr>
            <a:xfrm>
              <a:off x="1558475" y="4184651"/>
              <a:ext cx="0" cy="596900"/>
            </a:xfrm>
            <a:prstGeom prst="straightConnector1">
              <a:avLst/>
            </a:prstGeom>
            <a:ln w="19050">
              <a:solidFill>
                <a:schemeClr val="accent4"/>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927045" y="4837555"/>
              <a:ext cx="1210589" cy="400110"/>
            </a:xfrm>
            <a:prstGeom prst="rect">
              <a:avLst/>
            </a:prstGeom>
          </p:spPr>
          <p:txBody>
            <a:bodyPr wrap="none">
              <a:spAutoFit/>
            </a:bodyPr>
            <a:lstStyle/>
            <a:p>
              <a:pPr algn="ctr"/>
              <a:r>
                <a:rPr lang="zh-CN" altLang="en-US" b="1" dirty="0" smtClean="0">
                  <a:solidFill>
                    <a:srgbClr val="01AAAD"/>
                  </a:solidFill>
                  <a:latin typeface="微软雅黑" panose="020B0503020204020204" pitchFamily="34" charset="-122"/>
                  <a:ea typeface="微软雅黑" panose="020B0503020204020204" pitchFamily="34" charset="-122"/>
                </a:rPr>
                <a:t>前期咨询</a:t>
              </a:r>
              <a:endParaRPr lang="zh-CN" altLang="en-US" b="1" dirty="0">
                <a:solidFill>
                  <a:srgbClr val="01AAAD"/>
                </a:solidFill>
                <a:latin typeface="微软雅黑" panose="020B0503020204020204" pitchFamily="34" charset="-122"/>
                <a:ea typeface="微软雅黑" panose="020B0503020204020204" pitchFamily="34" charset="-122"/>
              </a:endParaRPr>
            </a:p>
          </p:txBody>
        </p:sp>
        <p:pic>
          <p:nvPicPr>
            <p:cNvPr id="36" name="图片 35"/>
            <p:cNvPicPr>
              <a:picLocks noChangeAspect="1"/>
            </p:cNvPicPr>
            <p:nvPr/>
          </p:nvPicPr>
          <p:blipFill>
            <a:blip r:embed="rId2" cstate="print">
              <a:biLevel thresh="25000"/>
              <a:extLst>
                <a:ext uri="{28A0092B-C50C-407E-A947-70E740481C1C}">
                  <a14:useLocalDpi xmlns="" xmlns:a14="http://schemas.microsoft.com/office/drawing/2010/main" val="0"/>
                </a:ext>
              </a:extLst>
            </a:blip>
            <a:stretch>
              <a:fillRect/>
            </a:stretch>
          </p:blipFill>
          <p:spPr>
            <a:xfrm>
              <a:off x="1152073" y="3083989"/>
              <a:ext cx="812802" cy="715424"/>
            </a:xfrm>
            <a:prstGeom prst="rect">
              <a:avLst/>
            </a:prstGeom>
          </p:spPr>
        </p:pic>
      </p:grpSp>
      <p:grpSp>
        <p:nvGrpSpPr>
          <p:cNvPr id="43" name="组合 42"/>
          <p:cNvGrpSpPr/>
          <p:nvPr/>
        </p:nvGrpSpPr>
        <p:grpSpPr>
          <a:xfrm>
            <a:off x="5323121" y="2794001"/>
            <a:ext cx="1295401" cy="2422723"/>
            <a:chOff x="5323121" y="2794001"/>
            <a:chExt cx="1295401" cy="2422723"/>
          </a:xfrm>
        </p:grpSpPr>
        <p:sp>
          <p:nvSpPr>
            <p:cNvPr id="19" name="矩形 18"/>
            <p:cNvSpPr/>
            <p:nvPr/>
          </p:nvSpPr>
          <p:spPr>
            <a:xfrm>
              <a:off x="5323121" y="2794001"/>
              <a:ext cx="1295401" cy="1295400"/>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p:cNvCxnSpPr/>
            <p:nvPr/>
          </p:nvCxnSpPr>
          <p:spPr>
            <a:xfrm>
              <a:off x="5970822" y="4184651"/>
              <a:ext cx="0" cy="596900"/>
            </a:xfrm>
            <a:prstGeom prst="straightConnector1">
              <a:avLst/>
            </a:prstGeom>
            <a:ln w="19050">
              <a:solidFill>
                <a:schemeClr val="accent4"/>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5360333" y="4816614"/>
              <a:ext cx="1210588" cy="400110"/>
            </a:xfrm>
            <a:prstGeom prst="rect">
              <a:avLst/>
            </a:prstGeom>
          </p:spPr>
          <p:txBody>
            <a:bodyPr wrap="none">
              <a:spAutoFit/>
            </a:bodyPr>
            <a:lstStyle/>
            <a:p>
              <a:pPr algn="ctr"/>
              <a:r>
                <a:rPr lang="zh-CN" altLang="en-US" b="1" dirty="0" smtClean="0">
                  <a:solidFill>
                    <a:srgbClr val="01AAAD"/>
                  </a:solidFill>
                  <a:latin typeface="微软雅黑" panose="020B0503020204020204" pitchFamily="34" charset="-122"/>
                  <a:ea typeface="微软雅黑" panose="020B0503020204020204" pitchFamily="34" charset="-122"/>
                </a:rPr>
                <a:t>签证</a:t>
              </a:r>
              <a:r>
                <a:rPr lang="zh-CN" altLang="en-US" b="1" dirty="0" smtClean="0">
                  <a:solidFill>
                    <a:srgbClr val="01AAAD"/>
                  </a:solidFill>
                  <a:latin typeface="微软雅黑" panose="020B0503020204020204" pitchFamily="34" charset="-122"/>
                  <a:ea typeface="微软雅黑" panose="020B0503020204020204" pitchFamily="34" charset="-122"/>
                </a:rPr>
                <a:t>办理</a:t>
              </a:r>
              <a:endParaRPr lang="zh-CN" altLang="en-US" b="1" dirty="0">
                <a:solidFill>
                  <a:srgbClr val="01AAAD"/>
                </a:solidFill>
                <a:latin typeface="微软雅黑" panose="020B0503020204020204" pitchFamily="34" charset="-122"/>
                <a:ea typeface="微软雅黑" panose="020B0503020204020204" pitchFamily="34" charset="-122"/>
              </a:endParaRPr>
            </a:p>
          </p:txBody>
        </p:sp>
        <p:pic>
          <p:nvPicPr>
            <p:cNvPr id="37" name="图片 36"/>
            <p:cNvPicPr>
              <a:picLocks noChangeAspect="1"/>
            </p:cNvPicPr>
            <p:nvPr/>
          </p:nvPicPr>
          <p:blipFill>
            <a:blip r:embed="rId3" cstate="print">
              <a:biLevel thresh="25000"/>
              <a:extLst>
                <a:ext uri="{28A0092B-C50C-407E-A947-70E740481C1C}">
                  <a14:useLocalDpi xmlns="" xmlns:a14="http://schemas.microsoft.com/office/drawing/2010/main" val="0"/>
                </a:ext>
              </a:extLst>
            </a:blip>
            <a:stretch>
              <a:fillRect/>
            </a:stretch>
          </p:blipFill>
          <p:spPr>
            <a:xfrm>
              <a:off x="5582306" y="3017415"/>
              <a:ext cx="777031" cy="848573"/>
            </a:xfrm>
            <a:prstGeom prst="rect">
              <a:avLst/>
            </a:prstGeom>
          </p:spPr>
        </p:pic>
      </p:grpSp>
      <p:grpSp>
        <p:nvGrpSpPr>
          <p:cNvPr id="44" name="组合 43"/>
          <p:cNvGrpSpPr/>
          <p:nvPr/>
        </p:nvGrpSpPr>
        <p:grpSpPr>
          <a:xfrm>
            <a:off x="7568648" y="2819401"/>
            <a:ext cx="1295400" cy="2457624"/>
            <a:chOff x="7568648" y="2819401"/>
            <a:chExt cx="1295400" cy="2457624"/>
          </a:xfrm>
        </p:grpSpPr>
        <p:sp>
          <p:nvSpPr>
            <p:cNvPr id="25" name="矩形 24"/>
            <p:cNvSpPr/>
            <p:nvPr/>
          </p:nvSpPr>
          <p:spPr>
            <a:xfrm>
              <a:off x="7568648" y="2819401"/>
              <a:ext cx="1295400" cy="1295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箭头连接符 25"/>
            <p:cNvCxnSpPr/>
            <p:nvPr/>
          </p:nvCxnSpPr>
          <p:spPr>
            <a:xfrm>
              <a:off x="8216348" y="4210051"/>
              <a:ext cx="0" cy="596900"/>
            </a:xfrm>
            <a:prstGeom prst="straightConnector1">
              <a:avLst/>
            </a:prstGeom>
            <a:ln w="19050">
              <a:solidFill>
                <a:schemeClr val="accent4"/>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7612839" y="4876915"/>
              <a:ext cx="1210588" cy="400110"/>
            </a:xfrm>
            <a:prstGeom prst="rect">
              <a:avLst/>
            </a:prstGeom>
          </p:spPr>
          <p:txBody>
            <a:bodyPr wrap="none">
              <a:spAutoFit/>
            </a:bodyPr>
            <a:lstStyle/>
            <a:p>
              <a:pPr algn="ctr"/>
              <a:r>
                <a:rPr lang="zh-CN" altLang="en-US" b="1" dirty="0" smtClean="0">
                  <a:solidFill>
                    <a:srgbClr val="00B050"/>
                  </a:solidFill>
                  <a:latin typeface="微软雅黑" panose="020B0503020204020204" pitchFamily="34" charset="-122"/>
                  <a:ea typeface="微软雅黑" panose="020B0503020204020204" pitchFamily="34" charset="-122"/>
                </a:rPr>
                <a:t>赴</a:t>
              </a:r>
              <a:r>
                <a:rPr lang="zh-CN" altLang="en-US" b="1" dirty="0" smtClean="0">
                  <a:solidFill>
                    <a:srgbClr val="00B050"/>
                  </a:solidFill>
                  <a:latin typeface="微软雅黑" panose="020B0503020204020204" pitchFamily="34" charset="-122"/>
                  <a:ea typeface="微软雅黑" panose="020B0503020204020204" pitchFamily="34" charset="-122"/>
                </a:rPr>
                <a:t>日体检</a:t>
              </a:r>
              <a:endParaRPr lang="zh-CN" altLang="en-US" b="1" dirty="0">
                <a:solidFill>
                  <a:srgbClr val="00B050"/>
                </a:solidFill>
                <a:latin typeface="微软雅黑" panose="020B0503020204020204" pitchFamily="34" charset="-122"/>
                <a:ea typeface="微软雅黑" panose="020B0503020204020204" pitchFamily="34" charset="-122"/>
              </a:endParaRPr>
            </a:p>
          </p:txBody>
        </p:sp>
        <p:pic>
          <p:nvPicPr>
            <p:cNvPr id="38" name="图片 37"/>
            <p:cNvPicPr>
              <a:picLocks noChangeAspect="1"/>
            </p:cNvPicPr>
            <p:nvPr/>
          </p:nvPicPr>
          <p:blipFill>
            <a:blip r:embed="rId4" cstate="print">
              <a:biLevel thresh="25000"/>
              <a:extLst>
                <a:ext uri="{28A0092B-C50C-407E-A947-70E740481C1C}">
                  <a14:useLocalDpi xmlns="" xmlns:a14="http://schemas.microsoft.com/office/drawing/2010/main" val="0"/>
                </a:ext>
              </a:extLst>
            </a:blip>
            <a:stretch>
              <a:fillRect/>
            </a:stretch>
          </p:blipFill>
          <p:spPr>
            <a:xfrm>
              <a:off x="7877515" y="3059707"/>
              <a:ext cx="677666" cy="814789"/>
            </a:xfrm>
            <a:prstGeom prst="rect">
              <a:avLst/>
            </a:prstGeom>
          </p:spPr>
        </p:pic>
      </p:grpSp>
      <p:grpSp>
        <p:nvGrpSpPr>
          <p:cNvPr id="45" name="组合 44"/>
          <p:cNvGrpSpPr/>
          <p:nvPr/>
        </p:nvGrpSpPr>
        <p:grpSpPr>
          <a:xfrm>
            <a:off x="9899994" y="2819401"/>
            <a:ext cx="1295400" cy="2436684"/>
            <a:chOff x="9899994" y="2819401"/>
            <a:chExt cx="1295400" cy="2436684"/>
          </a:xfrm>
        </p:grpSpPr>
        <p:sp>
          <p:nvSpPr>
            <p:cNvPr id="31" name="矩形 30"/>
            <p:cNvSpPr/>
            <p:nvPr/>
          </p:nvSpPr>
          <p:spPr>
            <a:xfrm>
              <a:off x="9899994" y="2819401"/>
              <a:ext cx="1295400" cy="1295400"/>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箭头连接符 31"/>
            <p:cNvCxnSpPr/>
            <p:nvPr/>
          </p:nvCxnSpPr>
          <p:spPr>
            <a:xfrm>
              <a:off x="10547694" y="4210051"/>
              <a:ext cx="0" cy="596900"/>
            </a:xfrm>
            <a:prstGeom prst="straightConnector1">
              <a:avLst/>
            </a:prstGeom>
            <a:ln w="19050">
              <a:solidFill>
                <a:schemeClr val="accent4"/>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9937205" y="4855975"/>
              <a:ext cx="1210589" cy="400110"/>
            </a:xfrm>
            <a:prstGeom prst="rect">
              <a:avLst/>
            </a:prstGeom>
          </p:spPr>
          <p:txBody>
            <a:bodyPr wrap="none">
              <a:spAutoFit/>
            </a:bodyPr>
            <a:lstStyle/>
            <a:p>
              <a:pPr algn="ctr"/>
              <a:r>
                <a:rPr lang="zh-CN" altLang="en-US" b="1" dirty="0" smtClean="0">
                  <a:solidFill>
                    <a:srgbClr val="01AAAD"/>
                  </a:solidFill>
                  <a:latin typeface="微软雅黑" panose="020B0503020204020204" pitchFamily="34" charset="-122"/>
                  <a:ea typeface="微软雅黑" panose="020B0503020204020204" pitchFamily="34" charset="-122"/>
                </a:rPr>
                <a:t>报告解读</a:t>
              </a:r>
              <a:endParaRPr lang="zh-CN" altLang="en-US" b="1" dirty="0">
                <a:solidFill>
                  <a:srgbClr val="01AAAD"/>
                </a:solidFill>
                <a:latin typeface="微软雅黑" panose="020B0503020204020204" pitchFamily="34" charset="-122"/>
                <a:ea typeface="微软雅黑" panose="020B0503020204020204" pitchFamily="34" charset="-122"/>
              </a:endParaRPr>
            </a:p>
          </p:txBody>
        </p:sp>
        <p:pic>
          <p:nvPicPr>
            <p:cNvPr id="39" name="图片 38"/>
            <p:cNvPicPr>
              <a:picLocks noChangeAspect="1"/>
            </p:cNvPicPr>
            <p:nvPr/>
          </p:nvPicPr>
          <p:blipFill>
            <a:blip r:embed="rId5" cstate="print">
              <a:biLevel thresh="25000"/>
              <a:extLst>
                <a:ext uri="{28A0092B-C50C-407E-A947-70E740481C1C}">
                  <a14:useLocalDpi xmlns="" xmlns:a14="http://schemas.microsoft.com/office/drawing/2010/main" val="0"/>
                </a:ext>
              </a:extLst>
            </a:blip>
            <a:stretch>
              <a:fillRect/>
            </a:stretch>
          </p:blipFill>
          <p:spPr>
            <a:xfrm>
              <a:off x="10225517" y="3041821"/>
              <a:ext cx="669717" cy="850560"/>
            </a:xfrm>
            <a:prstGeom prst="rect">
              <a:avLst/>
            </a:prstGeom>
          </p:spPr>
        </p:pic>
      </p:grpSp>
      <p:sp>
        <p:nvSpPr>
          <p:cNvPr id="46"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descr="4c7d1e529f5bc22670a7bb7d563a135.jpg"/>
          <p:cNvPicPr>
            <a:picLocks noChangeAspect="1"/>
          </p:cNvPicPr>
          <p:nvPr/>
        </p:nvPicPr>
        <p:blipFill>
          <a:blip r:embed="rId6" cstate="print"/>
          <a:stretch>
            <a:fillRect/>
          </a:stretch>
        </p:blipFill>
        <p:spPr>
          <a:xfrm>
            <a:off x="150019" y="0"/>
            <a:ext cx="751730" cy="751730"/>
          </a:xfrm>
          <a:prstGeom prst="rect">
            <a:avLst/>
          </a:prstGeom>
        </p:spPr>
      </p:pic>
      <p:sp>
        <p:nvSpPr>
          <p:cNvPr id="35" name="矩形 34"/>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体检篇</a:t>
            </a:r>
            <a:endParaRPr lang="zh-CN" altLang="en-US" dirty="0"/>
          </a:p>
        </p:txBody>
      </p:sp>
      <p:pic>
        <p:nvPicPr>
          <p:cNvPr id="47" name="図 7"/>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178072" y="3071267"/>
            <a:ext cx="1156601" cy="708123"/>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300" advClick="0" advTm="0">
        <p14:pa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anim calcmode="lin" valueType="num">
                                      <p:cBhvr>
                                        <p:cTn id="14" dur="500" fill="hold"/>
                                        <p:tgtEl>
                                          <p:spTgt spid="41"/>
                                        </p:tgtEl>
                                        <p:attrNameLst>
                                          <p:attrName>ppt_x</p:attrName>
                                        </p:attrNameLst>
                                      </p:cBhvr>
                                      <p:tavLst>
                                        <p:tav tm="0">
                                          <p:val>
                                            <p:strVal val="#ppt_x"/>
                                          </p:val>
                                        </p:tav>
                                        <p:tav tm="100000">
                                          <p:val>
                                            <p:strVal val="#ppt_x"/>
                                          </p:val>
                                        </p:tav>
                                      </p:tavLst>
                                    </p:anim>
                                    <p:anim calcmode="lin" valueType="num">
                                      <p:cBhvr>
                                        <p:cTn id="15" dur="500" fill="hold"/>
                                        <p:tgtEl>
                                          <p:spTgt spid="4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anim calcmode="lin" valueType="num">
                                      <p:cBhvr>
                                        <p:cTn id="38" dur="500" fill="hold"/>
                                        <p:tgtEl>
                                          <p:spTgt spid="45"/>
                                        </p:tgtEl>
                                        <p:attrNameLst>
                                          <p:attrName>ppt_x</p:attrName>
                                        </p:attrNameLst>
                                      </p:cBhvr>
                                      <p:tavLst>
                                        <p:tav tm="0">
                                          <p:val>
                                            <p:strVal val="#ppt_x"/>
                                          </p:val>
                                        </p:tav>
                                        <p:tav tm="100000">
                                          <p:val>
                                            <p:strVal val="#ppt_x"/>
                                          </p:val>
                                        </p:tav>
                                      </p:tavLst>
                                    </p:anim>
                                    <p:anim calcmode="lin" valueType="num">
                                      <p:cBhvr>
                                        <p:cTn id="39" dur="500" fill="hold"/>
                                        <p:tgtEl>
                                          <p:spTgt spid="45"/>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18" presetClass="entr" presetSubtype="6"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strips(downRight)">
                                      <p:cBhvr>
                                        <p:cTn id="43" dur="500"/>
                                        <p:tgtEl>
                                          <p:spTgt spid="2"/>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p:cNvGrpSpPr/>
          <p:nvPr/>
        </p:nvGrpSpPr>
        <p:grpSpPr>
          <a:xfrm>
            <a:off x="779707" y="1571765"/>
            <a:ext cx="2150625" cy="1939295"/>
            <a:chOff x="779707" y="1571765"/>
            <a:chExt cx="2150625" cy="1939295"/>
          </a:xfrm>
        </p:grpSpPr>
        <p:cxnSp>
          <p:nvCxnSpPr>
            <p:cNvPr id="5" name="直接箭头连接符 4"/>
            <p:cNvCxnSpPr/>
            <p:nvPr/>
          </p:nvCxnSpPr>
          <p:spPr>
            <a:xfrm flipV="1">
              <a:off x="1855019" y="2810020"/>
              <a:ext cx="0" cy="701040"/>
            </a:xfrm>
            <a:prstGeom prst="straightConnector1">
              <a:avLst/>
            </a:prstGeom>
            <a:ln w="28575">
              <a:solidFill>
                <a:schemeClr val="accent4"/>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230732" y="1571765"/>
              <a:ext cx="1107996" cy="369332"/>
            </a:xfrm>
            <a:prstGeom prst="rect">
              <a:avLst/>
            </a:prstGeom>
            <a:noFill/>
          </p:spPr>
          <p:txBody>
            <a:bodyPr wrap="none" rtlCol="0">
              <a:spAutoFit/>
            </a:bodyPr>
            <a:lstStyle/>
            <a:p>
              <a:pPr algn="ctr"/>
              <a:r>
                <a:rPr lang="zh-CN" altLang="en-US" sz="1800" b="1" dirty="0" smtClean="0">
                  <a:solidFill>
                    <a:srgbClr val="01AAAD"/>
                  </a:solidFill>
                  <a:latin typeface="微软雅黑" panose="020B0503020204020204" pitchFamily="34" charset="-122"/>
                  <a:ea typeface="微软雅黑" panose="020B0503020204020204" pitchFamily="34" charset="-122"/>
                </a:rPr>
                <a:t>前期</a:t>
              </a:r>
              <a:r>
                <a:rPr lang="zh-CN" altLang="en-US" sz="1800" b="1" dirty="0" smtClean="0">
                  <a:solidFill>
                    <a:srgbClr val="01AAAD"/>
                  </a:solidFill>
                  <a:latin typeface="微软雅黑" panose="020B0503020204020204" pitchFamily="34" charset="-122"/>
                  <a:ea typeface="微软雅黑" panose="020B0503020204020204" pitchFamily="34" charset="-122"/>
                </a:rPr>
                <a:t>咨询</a:t>
              </a:r>
              <a:endParaRPr lang="zh-CN" altLang="en-US" sz="1800" b="1" dirty="0" smtClean="0">
                <a:solidFill>
                  <a:srgbClr val="01AAAD"/>
                </a:solidFill>
                <a:latin typeface="微软雅黑" panose="020B0503020204020204" pitchFamily="34" charset="-122"/>
                <a:ea typeface="微软雅黑" panose="020B0503020204020204" pitchFamily="34" charset="-122"/>
              </a:endParaRPr>
            </a:p>
          </p:txBody>
        </p:sp>
        <p:sp>
          <p:nvSpPr>
            <p:cNvPr id="7" name="矩形 6"/>
            <p:cNvSpPr/>
            <p:nvPr/>
          </p:nvSpPr>
          <p:spPr>
            <a:xfrm>
              <a:off x="779707" y="1967926"/>
              <a:ext cx="2150625" cy="600164"/>
            </a:xfrm>
            <a:prstGeom prst="rect">
              <a:avLst/>
            </a:prstGeom>
          </p:spPr>
          <p:txBody>
            <a:bodyPr wrap="square">
              <a:spAutoFit/>
            </a:bodyPr>
            <a:lstStyle/>
            <a:p>
              <a:r>
                <a:rPr lang="zh-CN" altLang="en-US" sz="1100" dirty="0" smtClean="0">
                  <a:solidFill>
                    <a:schemeClr val="tx1">
                      <a:lumMod val="50000"/>
                      <a:lumOff val="50000"/>
                    </a:schemeClr>
                  </a:solidFill>
                  <a:latin typeface="时尚中黑简体"/>
                  <a:cs typeface="+mn-ea"/>
                </a:rPr>
                <a:t>根据患者情况，我方工作人员对日本医疗进行介绍，包括医疗机构，收费标准以及所需资料</a:t>
              </a:r>
              <a:r>
                <a:rPr sz="1100" dirty="0" smtClean="0">
                  <a:solidFill>
                    <a:schemeClr val="tx1">
                      <a:lumMod val="50000"/>
                      <a:lumOff val="50000"/>
                    </a:schemeClr>
                  </a:solidFill>
                  <a:latin typeface="时尚中黑简体"/>
                  <a:cs typeface="+mn-ea"/>
                </a:rPr>
                <a:t>。</a:t>
              </a:r>
              <a:endParaRPr sz="1100" dirty="0">
                <a:solidFill>
                  <a:schemeClr val="tx1">
                    <a:lumMod val="50000"/>
                    <a:lumOff val="50000"/>
                  </a:schemeClr>
                </a:solidFill>
                <a:latin typeface="时尚中黑简体"/>
                <a:cs typeface="+mn-ea"/>
              </a:endParaRPr>
            </a:p>
          </p:txBody>
        </p:sp>
      </p:grpSp>
      <p:grpSp>
        <p:nvGrpSpPr>
          <p:cNvPr id="74" name="1"/>
          <p:cNvGrpSpPr/>
          <p:nvPr/>
        </p:nvGrpSpPr>
        <p:grpSpPr>
          <a:xfrm>
            <a:off x="1288963" y="3536044"/>
            <a:ext cx="1132113" cy="1132113"/>
            <a:chOff x="1288963" y="3536044"/>
            <a:chExt cx="1132113" cy="1132113"/>
          </a:xfrm>
        </p:grpSpPr>
        <p:sp>
          <p:nvSpPr>
            <p:cNvPr id="3" name="对角圆角矩形 2"/>
            <p:cNvSpPr/>
            <p:nvPr/>
          </p:nvSpPr>
          <p:spPr>
            <a:xfrm>
              <a:off x="1288963" y="3536044"/>
              <a:ext cx="1132113" cy="1132113"/>
            </a:xfrm>
            <a:prstGeom prst="round2DiagRect">
              <a:avLst>
                <a:gd name="adj1" fmla="val 48174"/>
                <a:gd name="adj2" fmla="val 17808"/>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cstate="print">
              <a:biLevel thresh="25000"/>
              <a:extLst>
                <a:ext uri="{28A0092B-C50C-407E-A947-70E740481C1C}">
                  <a14:useLocalDpi xmlns="" xmlns:a14="http://schemas.microsoft.com/office/drawing/2010/main" val="0"/>
                </a:ext>
              </a:extLst>
            </a:blip>
            <a:stretch>
              <a:fillRect/>
            </a:stretch>
          </p:blipFill>
          <p:spPr>
            <a:xfrm>
              <a:off x="1499596" y="3763412"/>
              <a:ext cx="710846" cy="677376"/>
            </a:xfrm>
            <a:prstGeom prst="rect">
              <a:avLst/>
            </a:prstGeom>
          </p:spPr>
        </p:pic>
      </p:grpSp>
      <p:grpSp>
        <p:nvGrpSpPr>
          <p:cNvPr id="68" name="组合 67"/>
          <p:cNvGrpSpPr/>
          <p:nvPr/>
        </p:nvGrpSpPr>
        <p:grpSpPr>
          <a:xfrm>
            <a:off x="2221519" y="4712805"/>
            <a:ext cx="2150625" cy="1946274"/>
            <a:chOff x="2221519" y="4712805"/>
            <a:chExt cx="2150625" cy="1946274"/>
          </a:xfrm>
        </p:grpSpPr>
        <p:cxnSp>
          <p:nvCxnSpPr>
            <p:cNvPr id="17" name="直接箭头连接符 16"/>
            <p:cNvCxnSpPr/>
            <p:nvPr/>
          </p:nvCxnSpPr>
          <p:spPr>
            <a:xfrm rot="10800000" flipV="1">
              <a:off x="3296197" y="4712805"/>
              <a:ext cx="0" cy="701040"/>
            </a:xfrm>
            <a:prstGeom prst="straightConnector1">
              <a:avLst/>
            </a:prstGeom>
            <a:ln w="28575">
              <a:solidFill>
                <a:schemeClr val="accent4"/>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511367" y="6289747"/>
              <a:ext cx="1107996" cy="369332"/>
            </a:xfrm>
            <a:prstGeom prst="rect">
              <a:avLst/>
            </a:prstGeom>
            <a:noFill/>
          </p:spPr>
          <p:txBody>
            <a:bodyPr wrap="none" rtlCol="0">
              <a:spAutoFit/>
            </a:bodyPr>
            <a:lstStyle/>
            <a:p>
              <a:pPr algn="ctr"/>
              <a:r>
                <a:rPr lang="zh-CN" altLang="en-US" sz="1800" b="1" dirty="0" smtClean="0">
                  <a:solidFill>
                    <a:srgbClr val="00B050"/>
                  </a:solidFill>
                  <a:latin typeface="微软雅黑" panose="020B0503020204020204" pitchFamily="34" charset="-122"/>
                  <a:ea typeface="微软雅黑" panose="020B0503020204020204" pitchFamily="34" charset="-122"/>
                </a:rPr>
                <a:t>整理</a:t>
              </a:r>
              <a:r>
                <a:rPr lang="zh-CN" altLang="en-US" sz="1800" b="1" dirty="0" smtClean="0">
                  <a:solidFill>
                    <a:srgbClr val="00B050"/>
                  </a:solidFill>
                  <a:latin typeface="微软雅黑" panose="020B0503020204020204" pitchFamily="34" charset="-122"/>
                  <a:ea typeface="微软雅黑" panose="020B0503020204020204" pitchFamily="34" charset="-122"/>
                </a:rPr>
                <a:t>病例</a:t>
              </a:r>
              <a:endParaRPr lang="zh-CN" altLang="en-US" sz="1800" b="1" dirty="0" smtClean="0">
                <a:solidFill>
                  <a:srgbClr val="00B050"/>
                </a:solidFill>
                <a:latin typeface="微软雅黑" panose="020B0503020204020204" pitchFamily="34" charset="-122"/>
                <a:ea typeface="微软雅黑" panose="020B0503020204020204" pitchFamily="34" charset="-122"/>
              </a:endParaRPr>
            </a:p>
          </p:txBody>
        </p:sp>
        <p:sp>
          <p:nvSpPr>
            <p:cNvPr id="20" name="矩形 19"/>
            <p:cNvSpPr/>
            <p:nvPr/>
          </p:nvSpPr>
          <p:spPr>
            <a:xfrm>
              <a:off x="2221519" y="5690968"/>
              <a:ext cx="2150625" cy="600164"/>
            </a:xfrm>
            <a:prstGeom prst="rect">
              <a:avLst/>
            </a:prstGeom>
          </p:spPr>
          <p:txBody>
            <a:bodyPr wrap="square">
              <a:spAutoFit/>
            </a:bodyPr>
            <a:lstStyle/>
            <a:p>
              <a:r>
                <a:rPr lang="zh-CN" altLang="en-US" sz="1100" dirty="0" smtClean="0">
                  <a:solidFill>
                    <a:schemeClr val="tx1">
                      <a:lumMod val="50000"/>
                      <a:lumOff val="50000"/>
                    </a:schemeClr>
                  </a:solidFill>
                  <a:latin typeface="时尚中黑简体"/>
                  <a:cs typeface="+mn-ea"/>
                </a:rPr>
                <a:t>根据日本医院要求提供患者病历由我方整理翻译（本环节开始收费）</a:t>
              </a:r>
              <a:r>
                <a:rPr sz="1100" dirty="0" smtClean="0">
                  <a:solidFill>
                    <a:schemeClr val="tx1">
                      <a:lumMod val="50000"/>
                      <a:lumOff val="50000"/>
                    </a:schemeClr>
                  </a:solidFill>
                  <a:latin typeface="时尚中黑简体"/>
                  <a:cs typeface="+mn-ea"/>
                </a:rPr>
                <a:t>。</a:t>
              </a:r>
              <a:endParaRPr sz="1100" dirty="0">
                <a:solidFill>
                  <a:schemeClr val="tx1">
                    <a:lumMod val="50000"/>
                    <a:lumOff val="50000"/>
                  </a:schemeClr>
                </a:solidFill>
                <a:latin typeface="时尚中黑简体"/>
                <a:cs typeface="+mn-ea"/>
              </a:endParaRPr>
            </a:p>
          </p:txBody>
        </p:sp>
      </p:grpSp>
      <p:grpSp>
        <p:nvGrpSpPr>
          <p:cNvPr id="75" name="2"/>
          <p:cNvGrpSpPr/>
          <p:nvPr/>
        </p:nvGrpSpPr>
        <p:grpSpPr>
          <a:xfrm>
            <a:off x="5633884" y="3515103"/>
            <a:ext cx="1132113" cy="1132113"/>
            <a:chOff x="2730140" y="3536044"/>
            <a:chExt cx="1132113" cy="1132113"/>
          </a:xfrm>
        </p:grpSpPr>
        <p:sp>
          <p:nvSpPr>
            <p:cNvPr id="18" name="对角圆角矩形 17"/>
            <p:cNvSpPr/>
            <p:nvPr/>
          </p:nvSpPr>
          <p:spPr>
            <a:xfrm rot="10800000">
              <a:off x="2730140" y="3536044"/>
              <a:ext cx="1132113" cy="1132113"/>
            </a:xfrm>
            <a:prstGeom prst="round2DiagRect">
              <a:avLst>
                <a:gd name="adj1" fmla="val 48174"/>
                <a:gd name="adj2" fmla="val 1780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3" cstate="print">
              <a:biLevel thresh="25000"/>
              <a:extLst>
                <a:ext uri="{28A0092B-C50C-407E-A947-70E740481C1C}">
                  <a14:useLocalDpi xmlns="" xmlns:a14="http://schemas.microsoft.com/office/drawing/2010/main" val="0"/>
                </a:ext>
              </a:extLst>
            </a:blip>
            <a:stretch>
              <a:fillRect/>
            </a:stretch>
          </p:blipFill>
          <p:spPr>
            <a:xfrm>
              <a:off x="3052669" y="3623555"/>
              <a:ext cx="487055" cy="817233"/>
            </a:xfrm>
            <a:prstGeom prst="rect">
              <a:avLst/>
            </a:prstGeom>
          </p:spPr>
        </p:pic>
      </p:grpSp>
      <p:grpSp>
        <p:nvGrpSpPr>
          <p:cNvPr id="69" name="组合 68"/>
          <p:cNvGrpSpPr/>
          <p:nvPr/>
        </p:nvGrpSpPr>
        <p:grpSpPr>
          <a:xfrm>
            <a:off x="3662061" y="1599685"/>
            <a:ext cx="2150625" cy="1911375"/>
            <a:chOff x="3662061" y="1599685"/>
            <a:chExt cx="2150625" cy="1911375"/>
          </a:xfrm>
        </p:grpSpPr>
        <p:cxnSp>
          <p:nvCxnSpPr>
            <p:cNvPr id="37" name="直接箭头连接符 36"/>
            <p:cNvCxnSpPr/>
            <p:nvPr/>
          </p:nvCxnSpPr>
          <p:spPr>
            <a:xfrm flipV="1">
              <a:off x="4737373" y="2810020"/>
              <a:ext cx="0" cy="701040"/>
            </a:xfrm>
            <a:prstGeom prst="straightConnector1">
              <a:avLst/>
            </a:prstGeom>
            <a:ln w="28575">
              <a:solidFill>
                <a:schemeClr val="accent4"/>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4161948" y="1599685"/>
              <a:ext cx="1107996" cy="369332"/>
            </a:xfrm>
            <a:prstGeom prst="rect">
              <a:avLst/>
            </a:prstGeom>
            <a:noFill/>
          </p:spPr>
          <p:txBody>
            <a:bodyPr wrap="none" rtlCol="0">
              <a:spAutoFit/>
            </a:bodyPr>
            <a:lstStyle/>
            <a:p>
              <a:pPr algn="ctr"/>
              <a:r>
                <a:rPr lang="zh-CN" altLang="en-US" sz="1800" b="1" dirty="0" smtClean="0">
                  <a:solidFill>
                    <a:srgbClr val="01AAAD"/>
                  </a:solidFill>
                  <a:latin typeface="微软雅黑" panose="020B0503020204020204" pitchFamily="34" charset="-122"/>
                  <a:ea typeface="微软雅黑" panose="020B0503020204020204" pitchFamily="34" charset="-122"/>
                </a:rPr>
                <a:t>提交审查</a:t>
              </a:r>
              <a:endParaRPr lang="zh-CN" altLang="en-US" sz="1800" b="1" dirty="0" smtClean="0">
                <a:solidFill>
                  <a:srgbClr val="01AAAD"/>
                </a:solidFill>
                <a:latin typeface="微软雅黑" panose="020B0503020204020204" pitchFamily="34" charset="-122"/>
                <a:ea typeface="微软雅黑" panose="020B0503020204020204" pitchFamily="34" charset="-122"/>
              </a:endParaRPr>
            </a:p>
          </p:txBody>
        </p:sp>
        <p:sp>
          <p:nvSpPr>
            <p:cNvPr id="40" name="矩形 39"/>
            <p:cNvSpPr/>
            <p:nvPr/>
          </p:nvSpPr>
          <p:spPr>
            <a:xfrm>
              <a:off x="3662061" y="1967926"/>
              <a:ext cx="2150625" cy="600164"/>
            </a:xfrm>
            <a:prstGeom prst="rect">
              <a:avLst/>
            </a:prstGeom>
          </p:spPr>
          <p:txBody>
            <a:bodyPr wrap="square">
              <a:spAutoFit/>
            </a:bodyPr>
            <a:lstStyle/>
            <a:p>
              <a:r>
                <a:rPr lang="zh-CN" altLang="en-US" sz="1100" dirty="0" smtClean="0">
                  <a:solidFill>
                    <a:schemeClr val="tx1">
                      <a:lumMod val="50000"/>
                      <a:lumOff val="50000"/>
                    </a:schemeClr>
                  </a:solidFill>
                  <a:latin typeface="时尚中黑简体"/>
                  <a:cs typeface="+mn-ea"/>
                </a:rPr>
                <a:t>整理翻译后</a:t>
              </a:r>
              <a:r>
                <a:rPr lang="zh-CN" altLang="en-US" sz="1100" dirty="0" smtClean="0">
                  <a:solidFill>
                    <a:schemeClr val="tx1">
                      <a:lumMod val="50000"/>
                      <a:lumOff val="50000"/>
                    </a:schemeClr>
                  </a:solidFill>
                  <a:latin typeface="时尚中黑简体"/>
                  <a:cs typeface="+mn-ea"/>
                </a:rPr>
                <a:t>的病例提交相关日本医疗机构初步审核，能否接收治疗</a:t>
              </a:r>
              <a:r>
                <a:rPr sz="1100" dirty="0" smtClean="0">
                  <a:solidFill>
                    <a:schemeClr val="tx1">
                      <a:lumMod val="50000"/>
                      <a:lumOff val="50000"/>
                    </a:schemeClr>
                  </a:solidFill>
                  <a:latin typeface="时尚中黑简体"/>
                  <a:cs typeface="+mn-ea"/>
                </a:rPr>
                <a:t>。</a:t>
              </a:r>
              <a:endParaRPr sz="1100" dirty="0">
                <a:solidFill>
                  <a:schemeClr val="tx1">
                    <a:lumMod val="50000"/>
                    <a:lumOff val="50000"/>
                  </a:schemeClr>
                </a:solidFill>
                <a:latin typeface="时尚中黑简体"/>
                <a:cs typeface="+mn-ea"/>
              </a:endParaRPr>
            </a:p>
          </p:txBody>
        </p:sp>
      </p:grpSp>
      <p:grpSp>
        <p:nvGrpSpPr>
          <p:cNvPr id="76" name="3"/>
          <p:cNvGrpSpPr/>
          <p:nvPr/>
        </p:nvGrpSpPr>
        <p:grpSpPr>
          <a:xfrm>
            <a:off x="2719445" y="3522084"/>
            <a:ext cx="1132113" cy="1132113"/>
            <a:chOff x="4171317" y="3536044"/>
            <a:chExt cx="1132113" cy="1132113"/>
          </a:xfrm>
        </p:grpSpPr>
        <p:sp>
          <p:nvSpPr>
            <p:cNvPr id="38" name="对角圆角矩形 37"/>
            <p:cNvSpPr/>
            <p:nvPr/>
          </p:nvSpPr>
          <p:spPr>
            <a:xfrm>
              <a:off x="4171317" y="3536044"/>
              <a:ext cx="1132113" cy="1132113"/>
            </a:xfrm>
            <a:prstGeom prst="round2DiagRect">
              <a:avLst>
                <a:gd name="adj1" fmla="val 48174"/>
                <a:gd name="adj2" fmla="val 17808"/>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 name="图片 40"/>
            <p:cNvPicPr>
              <a:picLocks noChangeAspect="1"/>
            </p:cNvPicPr>
            <p:nvPr/>
          </p:nvPicPr>
          <p:blipFill>
            <a:blip r:embed="rId4" cstate="print">
              <a:biLevel thresh="25000"/>
              <a:extLst>
                <a:ext uri="{28A0092B-C50C-407E-A947-70E740481C1C}">
                  <a14:useLocalDpi xmlns="" xmlns:a14="http://schemas.microsoft.com/office/drawing/2010/main" val="0"/>
                </a:ext>
              </a:extLst>
            </a:blip>
            <a:stretch>
              <a:fillRect/>
            </a:stretch>
          </p:blipFill>
          <p:spPr>
            <a:xfrm>
              <a:off x="4483163" y="3763412"/>
              <a:ext cx="508419" cy="677376"/>
            </a:xfrm>
            <a:prstGeom prst="rect">
              <a:avLst/>
            </a:prstGeom>
          </p:spPr>
        </p:pic>
      </p:grpSp>
      <p:grpSp>
        <p:nvGrpSpPr>
          <p:cNvPr id="73" name="组合 72"/>
          <p:cNvGrpSpPr/>
          <p:nvPr/>
        </p:nvGrpSpPr>
        <p:grpSpPr>
          <a:xfrm>
            <a:off x="5100555" y="4712805"/>
            <a:ext cx="2832828" cy="1953254"/>
            <a:chOff x="5100555" y="4712805"/>
            <a:chExt cx="2832828" cy="1953254"/>
          </a:xfrm>
        </p:grpSpPr>
        <p:cxnSp>
          <p:nvCxnSpPr>
            <p:cNvPr id="43" name="直接箭头连接符 42"/>
            <p:cNvCxnSpPr/>
            <p:nvPr/>
          </p:nvCxnSpPr>
          <p:spPr>
            <a:xfrm rot="10800000" flipV="1">
              <a:off x="6178551" y="4712805"/>
              <a:ext cx="0" cy="701040"/>
            </a:xfrm>
            <a:prstGeom prst="straightConnector1">
              <a:avLst/>
            </a:prstGeom>
            <a:ln w="28575">
              <a:solidFill>
                <a:schemeClr val="accent4"/>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5100555" y="6296727"/>
              <a:ext cx="2832828" cy="369332"/>
            </a:xfrm>
            <a:prstGeom prst="rect">
              <a:avLst/>
            </a:prstGeom>
            <a:noFill/>
          </p:spPr>
          <p:txBody>
            <a:bodyPr wrap="none" rtlCol="0">
              <a:spAutoFit/>
            </a:bodyPr>
            <a:lstStyle/>
            <a:p>
              <a:pPr algn="ctr"/>
              <a:r>
                <a:rPr lang="zh-CN" altLang="en-US" sz="1800" b="1" dirty="0" smtClean="0">
                  <a:solidFill>
                    <a:srgbClr val="00B050"/>
                  </a:solidFill>
                  <a:latin typeface="微软雅黑" panose="020B0503020204020204" pitchFamily="34" charset="-122"/>
                  <a:ea typeface="微软雅黑" panose="020B0503020204020204" pitchFamily="34" charset="-122"/>
                </a:rPr>
                <a:t>预约第一次赴日检查</a:t>
              </a:r>
              <a:r>
                <a:rPr lang="en-US" altLang="zh-CN" sz="1800" b="1" dirty="0" smtClean="0">
                  <a:solidFill>
                    <a:srgbClr val="00B050"/>
                  </a:solidFill>
                  <a:latin typeface="微软雅黑" panose="020B0503020204020204" pitchFamily="34" charset="-122"/>
                  <a:ea typeface="微软雅黑" panose="020B0503020204020204" pitchFamily="34" charset="-122"/>
                </a:rPr>
                <a:t>/</a:t>
              </a:r>
              <a:r>
                <a:rPr lang="zh-CN" altLang="en-US" sz="1800" b="1" dirty="0" smtClean="0">
                  <a:solidFill>
                    <a:srgbClr val="00B050"/>
                  </a:solidFill>
                  <a:latin typeface="微软雅黑" panose="020B0503020204020204" pitchFamily="34" charset="-122"/>
                  <a:ea typeface="微软雅黑" panose="020B0503020204020204" pitchFamily="34" charset="-122"/>
                </a:rPr>
                <a:t>诊断</a:t>
              </a:r>
              <a:endParaRPr lang="zh-CN" altLang="en-US" sz="1800" b="1" dirty="0" smtClean="0">
                <a:solidFill>
                  <a:srgbClr val="00B050"/>
                </a:solidFill>
                <a:latin typeface="微软雅黑" panose="020B0503020204020204" pitchFamily="34" charset="-122"/>
                <a:ea typeface="微软雅黑" panose="020B0503020204020204" pitchFamily="34" charset="-122"/>
              </a:endParaRPr>
            </a:p>
          </p:txBody>
        </p:sp>
        <p:sp>
          <p:nvSpPr>
            <p:cNvPr id="46" name="矩形 45"/>
            <p:cNvSpPr/>
            <p:nvPr/>
          </p:nvSpPr>
          <p:spPr>
            <a:xfrm>
              <a:off x="5103238" y="5690968"/>
              <a:ext cx="2150625" cy="430887"/>
            </a:xfrm>
            <a:prstGeom prst="rect">
              <a:avLst/>
            </a:prstGeom>
          </p:spPr>
          <p:txBody>
            <a:bodyPr wrap="square">
              <a:spAutoFit/>
            </a:bodyPr>
            <a:lstStyle/>
            <a:p>
              <a:r>
                <a:rPr lang="zh-CN" altLang="en-US" sz="1100" dirty="0" smtClean="0">
                  <a:solidFill>
                    <a:schemeClr val="tx1">
                      <a:lumMod val="50000"/>
                      <a:lumOff val="50000"/>
                    </a:schemeClr>
                  </a:solidFill>
                  <a:latin typeface="时尚中黑简体"/>
                  <a:cs typeface="+mn-ea"/>
                </a:rPr>
                <a:t>病例审查通过后，预约第一次赴日检查和门诊。</a:t>
              </a:r>
              <a:endParaRPr sz="1100" dirty="0">
                <a:solidFill>
                  <a:schemeClr val="tx1">
                    <a:lumMod val="50000"/>
                    <a:lumOff val="50000"/>
                  </a:schemeClr>
                </a:solidFill>
                <a:latin typeface="时尚中黑简体"/>
                <a:cs typeface="+mn-ea"/>
              </a:endParaRPr>
            </a:p>
          </p:txBody>
        </p:sp>
      </p:grpSp>
      <p:grpSp>
        <p:nvGrpSpPr>
          <p:cNvPr id="77" name="4"/>
          <p:cNvGrpSpPr/>
          <p:nvPr/>
        </p:nvGrpSpPr>
        <p:grpSpPr>
          <a:xfrm>
            <a:off x="9919249" y="3550005"/>
            <a:ext cx="1132113" cy="1132113"/>
            <a:chOff x="5612494" y="3536044"/>
            <a:chExt cx="1132113" cy="1132113"/>
          </a:xfrm>
        </p:grpSpPr>
        <p:sp>
          <p:nvSpPr>
            <p:cNvPr id="44" name="对角圆角矩形 43"/>
            <p:cNvSpPr/>
            <p:nvPr/>
          </p:nvSpPr>
          <p:spPr>
            <a:xfrm rot="10800000">
              <a:off x="5612494" y="3536044"/>
              <a:ext cx="1132113" cy="1132113"/>
            </a:xfrm>
            <a:prstGeom prst="round2DiagRect">
              <a:avLst>
                <a:gd name="adj1" fmla="val 48174"/>
                <a:gd name="adj2" fmla="val 1780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p:cNvPicPr>
              <a:picLocks noChangeAspect="1"/>
            </p:cNvPicPr>
            <p:nvPr/>
          </p:nvPicPr>
          <p:blipFill>
            <a:blip r:embed="rId5" cstate="print">
              <a:biLevel thresh="25000"/>
              <a:extLst>
                <a:ext uri="{28A0092B-C50C-407E-A947-70E740481C1C}">
                  <a14:useLocalDpi xmlns="" xmlns:a14="http://schemas.microsoft.com/office/drawing/2010/main" val="0"/>
                </a:ext>
              </a:extLst>
            </a:blip>
            <a:stretch>
              <a:fillRect/>
            </a:stretch>
          </p:blipFill>
          <p:spPr>
            <a:xfrm>
              <a:off x="5972393" y="3763412"/>
              <a:ext cx="412315" cy="677376"/>
            </a:xfrm>
            <a:prstGeom prst="rect">
              <a:avLst/>
            </a:prstGeom>
          </p:spPr>
        </p:pic>
      </p:grpSp>
      <p:grpSp>
        <p:nvGrpSpPr>
          <p:cNvPr id="70" name="组合 69"/>
          <p:cNvGrpSpPr/>
          <p:nvPr/>
        </p:nvGrpSpPr>
        <p:grpSpPr>
          <a:xfrm>
            <a:off x="6544415" y="1564785"/>
            <a:ext cx="2150625" cy="1946275"/>
            <a:chOff x="6544415" y="1564785"/>
            <a:chExt cx="2150625" cy="1946275"/>
          </a:xfrm>
        </p:grpSpPr>
        <p:cxnSp>
          <p:nvCxnSpPr>
            <p:cNvPr id="49" name="直接箭头连接符 48"/>
            <p:cNvCxnSpPr/>
            <p:nvPr/>
          </p:nvCxnSpPr>
          <p:spPr>
            <a:xfrm flipV="1">
              <a:off x="7619727" y="2810020"/>
              <a:ext cx="0" cy="701040"/>
            </a:xfrm>
            <a:prstGeom prst="straightConnector1">
              <a:avLst/>
            </a:prstGeom>
            <a:ln w="28575">
              <a:solidFill>
                <a:schemeClr val="accent4"/>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6834897" y="1564785"/>
              <a:ext cx="1569661" cy="369332"/>
            </a:xfrm>
            <a:prstGeom prst="rect">
              <a:avLst/>
            </a:prstGeom>
            <a:noFill/>
          </p:spPr>
          <p:txBody>
            <a:bodyPr wrap="none" rtlCol="0">
              <a:spAutoFit/>
            </a:bodyPr>
            <a:lstStyle/>
            <a:p>
              <a:pPr algn="ctr"/>
              <a:r>
                <a:rPr lang="zh-CN" altLang="en-US" sz="1800" b="1" dirty="0" smtClean="0">
                  <a:solidFill>
                    <a:srgbClr val="01AAAD"/>
                  </a:solidFill>
                  <a:latin typeface="微软雅黑" panose="020B0503020204020204" pitchFamily="34" charset="-122"/>
                  <a:ea typeface="微软雅黑" panose="020B0503020204020204" pitchFamily="34" charset="-122"/>
                </a:rPr>
                <a:t>制定治疗计划</a:t>
              </a:r>
              <a:endParaRPr lang="zh-CN" altLang="en-US" sz="1800" b="1" dirty="0" smtClean="0">
                <a:solidFill>
                  <a:srgbClr val="01AAAD"/>
                </a:solidFill>
                <a:latin typeface="微软雅黑" panose="020B0503020204020204" pitchFamily="34" charset="-122"/>
                <a:ea typeface="微软雅黑" panose="020B0503020204020204" pitchFamily="34" charset="-122"/>
              </a:endParaRPr>
            </a:p>
          </p:txBody>
        </p:sp>
        <p:sp>
          <p:nvSpPr>
            <p:cNvPr id="52" name="矩形 51"/>
            <p:cNvSpPr/>
            <p:nvPr/>
          </p:nvSpPr>
          <p:spPr>
            <a:xfrm>
              <a:off x="6544415" y="1967926"/>
              <a:ext cx="2150625" cy="769441"/>
            </a:xfrm>
            <a:prstGeom prst="rect">
              <a:avLst/>
            </a:prstGeom>
          </p:spPr>
          <p:txBody>
            <a:bodyPr wrap="square">
              <a:spAutoFit/>
            </a:bodyPr>
            <a:lstStyle/>
            <a:p>
              <a:r>
                <a:rPr lang="zh-CN" altLang="en-US" sz="1100" dirty="0" smtClean="0">
                  <a:solidFill>
                    <a:schemeClr val="tx1">
                      <a:lumMod val="50000"/>
                      <a:lumOff val="50000"/>
                    </a:schemeClr>
                  </a:solidFill>
                  <a:latin typeface="时尚中黑简体"/>
                  <a:cs typeface="+mn-ea"/>
                </a:rPr>
                <a:t>第一次赴日检查和门诊期间，同意接收治疗的患者，由日本医疗机构</a:t>
              </a:r>
              <a:r>
                <a:rPr lang="zh-CN" altLang="en-US" sz="1100" dirty="0" smtClean="0">
                  <a:solidFill>
                    <a:schemeClr val="tx1">
                      <a:lumMod val="50000"/>
                      <a:lumOff val="50000"/>
                    </a:schemeClr>
                  </a:solidFill>
                  <a:latin typeface="时尚中黑简体"/>
                  <a:cs typeface="+mn-ea"/>
                </a:rPr>
                <a:t>给</a:t>
              </a:r>
              <a:r>
                <a:rPr lang="zh-CN" altLang="en-US" sz="1100" dirty="0" smtClean="0">
                  <a:solidFill>
                    <a:schemeClr val="tx1">
                      <a:lumMod val="50000"/>
                      <a:lumOff val="50000"/>
                    </a:schemeClr>
                  </a:solidFill>
                  <a:latin typeface="时尚中黑简体"/>
                  <a:cs typeface="+mn-ea"/>
                </a:rPr>
                <a:t>出治疗方案。决定赴日治疗时间。</a:t>
              </a:r>
              <a:endParaRPr sz="1100" dirty="0">
                <a:solidFill>
                  <a:schemeClr val="tx1">
                    <a:lumMod val="50000"/>
                    <a:lumOff val="50000"/>
                  </a:schemeClr>
                </a:solidFill>
                <a:latin typeface="时尚中黑简体"/>
                <a:cs typeface="+mn-ea"/>
              </a:endParaRPr>
            </a:p>
          </p:txBody>
        </p:sp>
      </p:grpSp>
      <p:grpSp>
        <p:nvGrpSpPr>
          <p:cNvPr id="78" name="5"/>
          <p:cNvGrpSpPr/>
          <p:nvPr/>
        </p:nvGrpSpPr>
        <p:grpSpPr>
          <a:xfrm>
            <a:off x="4170868" y="3563964"/>
            <a:ext cx="1132113" cy="1132113"/>
            <a:chOff x="7053671" y="3536044"/>
            <a:chExt cx="1132113" cy="1132113"/>
          </a:xfrm>
        </p:grpSpPr>
        <p:sp>
          <p:nvSpPr>
            <p:cNvPr id="50" name="对角圆角矩形 49"/>
            <p:cNvSpPr/>
            <p:nvPr/>
          </p:nvSpPr>
          <p:spPr>
            <a:xfrm>
              <a:off x="7053671" y="3536044"/>
              <a:ext cx="1132113" cy="1132113"/>
            </a:xfrm>
            <a:prstGeom prst="round2DiagRect">
              <a:avLst>
                <a:gd name="adj1" fmla="val 48174"/>
                <a:gd name="adj2" fmla="val 17808"/>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3" name="图片 52"/>
            <p:cNvPicPr>
              <a:picLocks noChangeAspect="1"/>
            </p:cNvPicPr>
            <p:nvPr/>
          </p:nvPicPr>
          <p:blipFill>
            <a:blip r:embed="rId6" cstate="print">
              <a:biLevel thresh="25000"/>
              <a:extLst>
                <a:ext uri="{28A0092B-C50C-407E-A947-70E740481C1C}">
                  <a14:useLocalDpi xmlns="" xmlns:a14="http://schemas.microsoft.com/office/drawing/2010/main" val="0"/>
                </a:ext>
              </a:extLst>
            </a:blip>
            <a:stretch>
              <a:fillRect/>
            </a:stretch>
          </p:blipFill>
          <p:spPr>
            <a:xfrm>
              <a:off x="7353050" y="3763412"/>
              <a:ext cx="533354" cy="677376"/>
            </a:xfrm>
            <a:prstGeom prst="rect">
              <a:avLst/>
            </a:prstGeom>
          </p:spPr>
        </p:pic>
      </p:grpSp>
      <p:grpSp>
        <p:nvGrpSpPr>
          <p:cNvPr id="72" name="组合 71"/>
          <p:cNvGrpSpPr/>
          <p:nvPr/>
        </p:nvGrpSpPr>
        <p:grpSpPr>
          <a:xfrm>
            <a:off x="8009722" y="4712805"/>
            <a:ext cx="2197279" cy="1953254"/>
            <a:chOff x="8009722" y="4712805"/>
            <a:chExt cx="2197279" cy="1953254"/>
          </a:xfrm>
        </p:grpSpPr>
        <p:cxnSp>
          <p:nvCxnSpPr>
            <p:cNvPr id="55" name="直接箭头连接符 54"/>
            <p:cNvCxnSpPr/>
            <p:nvPr/>
          </p:nvCxnSpPr>
          <p:spPr>
            <a:xfrm rot="10800000" flipV="1">
              <a:off x="9060905" y="4712805"/>
              <a:ext cx="0" cy="701040"/>
            </a:xfrm>
            <a:prstGeom prst="straightConnector1">
              <a:avLst/>
            </a:prstGeom>
            <a:ln w="28575">
              <a:solidFill>
                <a:schemeClr val="accent4"/>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8066670" y="6296727"/>
              <a:ext cx="2140331" cy="369332"/>
            </a:xfrm>
            <a:prstGeom prst="rect">
              <a:avLst/>
            </a:prstGeom>
            <a:noFill/>
          </p:spPr>
          <p:txBody>
            <a:bodyPr wrap="none" rtlCol="0">
              <a:spAutoFit/>
            </a:bodyPr>
            <a:lstStyle/>
            <a:p>
              <a:pPr algn="ctr"/>
              <a:r>
                <a:rPr lang="zh-CN" altLang="en-US" sz="1800" b="1" dirty="0" smtClean="0">
                  <a:solidFill>
                    <a:srgbClr val="00B050"/>
                  </a:solidFill>
                  <a:latin typeface="微软雅黑" panose="020B0503020204020204" pitchFamily="34" charset="-122"/>
                  <a:ea typeface="微软雅黑" panose="020B0503020204020204" pitchFamily="34" charset="-122"/>
                </a:rPr>
                <a:t>办理</a:t>
              </a:r>
              <a:r>
                <a:rPr lang="zh-CN" altLang="en-US" sz="1800" b="1" dirty="0" smtClean="0">
                  <a:solidFill>
                    <a:srgbClr val="00B050"/>
                  </a:solidFill>
                  <a:latin typeface="微软雅黑" panose="020B0503020204020204" pitchFamily="34" charset="-122"/>
                  <a:ea typeface="微软雅黑" panose="020B0503020204020204" pitchFamily="34" charset="-122"/>
                </a:rPr>
                <a:t>医疗签证</a:t>
              </a:r>
              <a:r>
                <a:rPr lang="en-US" altLang="zh-CN" sz="1800" b="1" dirty="0" smtClean="0">
                  <a:solidFill>
                    <a:srgbClr val="00B050"/>
                  </a:solidFill>
                  <a:latin typeface="微软雅黑" panose="020B0503020204020204" pitchFamily="34" charset="-122"/>
                  <a:ea typeface="微软雅黑" panose="020B0503020204020204" pitchFamily="34" charset="-122"/>
                </a:rPr>
                <a:t>/</a:t>
              </a:r>
              <a:r>
                <a:rPr lang="zh-CN" altLang="en-US" sz="1800" b="1" dirty="0" smtClean="0">
                  <a:solidFill>
                    <a:srgbClr val="00B050"/>
                  </a:solidFill>
                  <a:latin typeface="微软雅黑" panose="020B0503020204020204" pitchFamily="34" charset="-122"/>
                  <a:ea typeface="微软雅黑" panose="020B0503020204020204" pitchFamily="34" charset="-122"/>
                </a:rPr>
                <a:t>付费</a:t>
              </a:r>
              <a:endParaRPr lang="zh-CN" altLang="en-US" sz="1800" b="1" dirty="0" smtClean="0">
                <a:solidFill>
                  <a:srgbClr val="00B050"/>
                </a:solidFill>
                <a:latin typeface="微软雅黑" panose="020B0503020204020204" pitchFamily="34" charset="-122"/>
                <a:ea typeface="微软雅黑" panose="020B0503020204020204" pitchFamily="34" charset="-122"/>
              </a:endParaRPr>
            </a:p>
          </p:txBody>
        </p:sp>
        <p:sp>
          <p:nvSpPr>
            <p:cNvPr id="58" name="矩形 57"/>
            <p:cNvSpPr/>
            <p:nvPr/>
          </p:nvSpPr>
          <p:spPr>
            <a:xfrm>
              <a:off x="8009722" y="5690968"/>
              <a:ext cx="2150625" cy="600164"/>
            </a:xfrm>
            <a:prstGeom prst="rect">
              <a:avLst/>
            </a:prstGeom>
          </p:spPr>
          <p:txBody>
            <a:bodyPr wrap="square">
              <a:spAutoFit/>
            </a:bodyPr>
            <a:lstStyle/>
            <a:p>
              <a:r>
                <a:rPr lang="zh-CN" altLang="en-US" sz="1100" dirty="0" smtClean="0">
                  <a:solidFill>
                    <a:schemeClr val="tx1">
                      <a:lumMod val="50000"/>
                      <a:lumOff val="50000"/>
                    </a:schemeClr>
                  </a:solidFill>
                  <a:latin typeface="时尚中黑简体"/>
                  <a:cs typeface="+mn-ea"/>
                </a:rPr>
                <a:t>回国期间办理医疗签证，缴纳治疗费用后，正式预约治疗（准备第二次赴日）</a:t>
              </a:r>
              <a:r>
                <a:rPr sz="1100" dirty="0" smtClean="0">
                  <a:solidFill>
                    <a:schemeClr val="tx1">
                      <a:lumMod val="50000"/>
                      <a:lumOff val="50000"/>
                    </a:schemeClr>
                  </a:solidFill>
                  <a:latin typeface="时尚中黑简体"/>
                  <a:cs typeface="+mn-ea"/>
                </a:rPr>
                <a:t>。</a:t>
              </a:r>
              <a:endParaRPr sz="1100" dirty="0">
                <a:solidFill>
                  <a:schemeClr val="tx1">
                    <a:lumMod val="50000"/>
                    <a:lumOff val="50000"/>
                  </a:schemeClr>
                </a:solidFill>
                <a:latin typeface="时尚中黑简体"/>
                <a:cs typeface="+mn-ea"/>
              </a:endParaRPr>
            </a:p>
          </p:txBody>
        </p:sp>
      </p:grpSp>
      <p:grpSp>
        <p:nvGrpSpPr>
          <p:cNvPr id="79" name="6"/>
          <p:cNvGrpSpPr/>
          <p:nvPr/>
        </p:nvGrpSpPr>
        <p:grpSpPr>
          <a:xfrm>
            <a:off x="7056936" y="3529064"/>
            <a:ext cx="1132113" cy="1132113"/>
            <a:chOff x="8494848" y="3536044"/>
            <a:chExt cx="1132113" cy="1132113"/>
          </a:xfrm>
        </p:grpSpPr>
        <p:sp>
          <p:nvSpPr>
            <p:cNvPr id="56" name="对角圆角矩形 55"/>
            <p:cNvSpPr/>
            <p:nvPr/>
          </p:nvSpPr>
          <p:spPr>
            <a:xfrm rot="10800000">
              <a:off x="8494848" y="3536044"/>
              <a:ext cx="1132113" cy="1132113"/>
            </a:xfrm>
            <a:prstGeom prst="round2DiagRect">
              <a:avLst>
                <a:gd name="adj1" fmla="val 48174"/>
                <a:gd name="adj2" fmla="val 1780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图片 58"/>
            <p:cNvPicPr>
              <a:picLocks noChangeAspect="1"/>
            </p:cNvPicPr>
            <p:nvPr/>
          </p:nvPicPr>
          <p:blipFill>
            <a:blip r:embed="rId7" cstate="print">
              <a:biLevel thresh="25000"/>
              <a:extLst>
                <a:ext uri="{28A0092B-C50C-407E-A947-70E740481C1C}">
                  <a14:useLocalDpi xmlns="" xmlns:a14="http://schemas.microsoft.com/office/drawing/2010/main" val="0"/>
                </a:ext>
              </a:extLst>
            </a:blip>
            <a:stretch>
              <a:fillRect/>
            </a:stretch>
          </p:blipFill>
          <p:spPr>
            <a:xfrm>
              <a:off x="8755561" y="3647997"/>
              <a:ext cx="610687" cy="792791"/>
            </a:xfrm>
            <a:prstGeom prst="rect">
              <a:avLst/>
            </a:prstGeom>
          </p:spPr>
        </p:pic>
      </p:grpSp>
      <p:grpSp>
        <p:nvGrpSpPr>
          <p:cNvPr id="71" name="组合 70"/>
          <p:cNvGrpSpPr/>
          <p:nvPr/>
        </p:nvGrpSpPr>
        <p:grpSpPr>
          <a:xfrm>
            <a:off x="9426768" y="1564785"/>
            <a:ext cx="2150625" cy="1946275"/>
            <a:chOff x="9426768" y="1564785"/>
            <a:chExt cx="2150625" cy="1946275"/>
          </a:xfrm>
        </p:grpSpPr>
        <p:cxnSp>
          <p:nvCxnSpPr>
            <p:cNvPr id="61" name="直接箭头连接符 60"/>
            <p:cNvCxnSpPr/>
            <p:nvPr/>
          </p:nvCxnSpPr>
          <p:spPr>
            <a:xfrm flipV="1">
              <a:off x="10502080" y="2810020"/>
              <a:ext cx="0" cy="701040"/>
            </a:xfrm>
            <a:prstGeom prst="straightConnector1">
              <a:avLst/>
            </a:prstGeom>
            <a:ln w="28575">
              <a:solidFill>
                <a:schemeClr val="accent4"/>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9961556" y="1564785"/>
              <a:ext cx="1107997" cy="369332"/>
            </a:xfrm>
            <a:prstGeom prst="rect">
              <a:avLst/>
            </a:prstGeom>
            <a:noFill/>
          </p:spPr>
          <p:txBody>
            <a:bodyPr wrap="none" rtlCol="0">
              <a:spAutoFit/>
            </a:bodyPr>
            <a:lstStyle/>
            <a:p>
              <a:pPr algn="ctr"/>
              <a:r>
                <a:rPr lang="zh-CN" altLang="en-US" sz="1800" b="1" dirty="0" smtClean="0">
                  <a:solidFill>
                    <a:srgbClr val="01AAAD"/>
                  </a:solidFill>
                  <a:latin typeface="微软雅黑" panose="020B0503020204020204" pitchFamily="34" charset="-122"/>
                  <a:ea typeface="微软雅黑" panose="020B0503020204020204" pitchFamily="34" charset="-122"/>
                </a:rPr>
                <a:t>赴日治疗</a:t>
              </a:r>
              <a:endParaRPr lang="zh-CN" altLang="en-US" sz="1800" b="1" dirty="0" smtClean="0">
                <a:solidFill>
                  <a:srgbClr val="01AAAD"/>
                </a:solidFill>
                <a:latin typeface="微软雅黑" panose="020B0503020204020204" pitchFamily="34" charset="-122"/>
                <a:ea typeface="微软雅黑" panose="020B0503020204020204" pitchFamily="34" charset="-122"/>
              </a:endParaRPr>
            </a:p>
          </p:txBody>
        </p:sp>
        <p:sp>
          <p:nvSpPr>
            <p:cNvPr id="64" name="矩形 63"/>
            <p:cNvSpPr/>
            <p:nvPr/>
          </p:nvSpPr>
          <p:spPr>
            <a:xfrm>
              <a:off x="9426768" y="1967926"/>
              <a:ext cx="2150625" cy="600164"/>
            </a:xfrm>
            <a:prstGeom prst="rect">
              <a:avLst/>
            </a:prstGeom>
          </p:spPr>
          <p:txBody>
            <a:bodyPr wrap="square">
              <a:spAutoFit/>
            </a:bodyPr>
            <a:lstStyle/>
            <a:p>
              <a:r>
                <a:rPr lang="zh-CN" altLang="en-US" sz="1100" dirty="0" smtClean="0">
                  <a:solidFill>
                    <a:schemeClr val="tx1">
                      <a:lumMod val="50000"/>
                      <a:lumOff val="50000"/>
                    </a:schemeClr>
                  </a:solidFill>
                  <a:latin typeface="时尚中黑简体"/>
                  <a:cs typeface="+mn-ea"/>
                </a:rPr>
                <a:t>持</a:t>
              </a:r>
              <a:r>
                <a:rPr lang="zh-CN" altLang="en-US" sz="1100" dirty="0" smtClean="0">
                  <a:solidFill>
                    <a:schemeClr val="tx1">
                      <a:lumMod val="50000"/>
                      <a:lumOff val="50000"/>
                    </a:schemeClr>
                  </a:solidFill>
                  <a:latin typeface="时尚中黑简体"/>
                  <a:cs typeface="+mn-ea"/>
                </a:rPr>
                <a:t>医疗签证第二次赴日治疗可两名以内陪同人员</a:t>
              </a:r>
              <a:r>
                <a:rPr sz="1100" dirty="0" smtClean="0">
                  <a:solidFill>
                    <a:schemeClr val="tx1">
                      <a:lumMod val="50000"/>
                      <a:lumOff val="50000"/>
                    </a:schemeClr>
                  </a:solidFill>
                  <a:latin typeface="时尚中黑简体"/>
                  <a:cs typeface="+mn-ea"/>
                </a:rPr>
                <a:t>。</a:t>
              </a:r>
              <a:r>
                <a:rPr lang="zh-CN" altLang="en-US" sz="1100" dirty="0" smtClean="0">
                  <a:solidFill>
                    <a:schemeClr val="tx1">
                      <a:lumMod val="50000"/>
                      <a:lumOff val="50000"/>
                    </a:schemeClr>
                  </a:solidFill>
                  <a:latin typeface="时尚中黑简体"/>
                  <a:cs typeface="+mn-ea"/>
                </a:rPr>
                <a:t>在日治疗期间全程翻译陪同。</a:t>
              </a:r>
              <a:endParaRPr sz="1100" dirty="0">
                <a:solidFill>
                  <a:schemeClr val="tx1">
                    <a:lumMod val="50000"/>
                    <a:lumOff val="50000"/>
                  </a:schemeClr>
                </a:solidFill>
                <a:latin typeface="时尚中黑简体"/>
                <a:cs typeface="+mn-ea"/>
              </a:endParaRPr>
            </a:p>
          </p:txBody>
        </p:sp>
      </p:grpSp>
      <p:grpSp>
        <p:nvGrpSpPr>
          <p:cNvPr id="80" name="7"/>
          <p:cNvGrpSpPr/>
          <p:nvPr/>
        </p:nvGrpSpPr>
        <p:grpSpPr>
          <a:xfrm>
            <a:off x="8505093" y="3515104"/>
            <a:ext cx="1132113" cy="1132113"/>
            <a:chOff x="9936024" y="3536044"/>
            <a:chExt cx="1132113" cy="1132113"/>
          </a:xfrm>
        </p:grpSpPr>
        <p:sp>
          <p:nvSpPr>
            <p:cNvPr id="62" name="对角圆角矩形 61"/>
            <p:cNvSpPr/>
            <p:nvPr/>
          </p:nvSpPr>
          <p:spPr>
            <a:xfrm>
              <a:off x="9936024" y="3536044"/>
              <a:ext cx="1132113" cy="1132113"/>
            </a:xfrm>
            <a:prstGeom prst="round2DiagRect">
              <a:avLst>
                <a:gd name="adj1" fmla="val 48174"/>
                <a:gd name="adj2" fmla="val 17808"/>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5" name="图片 64"/>
            <p:cNvPicPr>
              <a:picLocks noChangeAspect="1"/>
            </p:cNvPicPr>
            <p:nvPr/>
          </p:nvPicPr>
          <p:blipFill>
            <a:blip r:embed="rId8" cstate="print">
              <a:biLevel thresh="25000"/>
              <a:extLst>
                <a:ext uri="{28A0092B-C50C-407E-A947-70E740481C1C}">
                  <a14:useLocalDpi xmlns="" xmlns:a14="http://schemas.microsoft.com/office/drawing/2010/main" val="0"/>
                </a:ext>
              </a:extLst>
            </a:blip>
            <a:stretch>
              <a:fillRect/>
            </a:stretch>
          </p:blipFill>
          <p:spPr>
            <a:xfrm>
              <a:off x="10160585" y="3763412"/>
              <a:ext cx="682989" cy="677376"/>
            </a:xfrm>
            <a:prstGeom prst="rect">
              <a:avLst/>
            </a:prstGeom>
          </p:spPr>
        </p:pic>
      </p:grpSp>
      <p:sp>
        <p:nvSpPr>
          <p:cNvPr id="81" name="D"/>
          <p:cNvSpPr/>
          <p:nvPr/>
        </p:nvSpPr>
        <p:spPr>
          <a:xfrm>
            <a:off x="12420600" y="7762875"/>
            <a:ext cx="123825" cy="123825"/>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descr="4c7d1e529f5bc22670a7bb7d563a135.jpg"/>
          <p:cNvPicPr>
            <a:picLocks noChangeAspect="1"/>
          </p:cNvPicPr>
          <p:nvPr/>
        </p:nvPicPr>
        <p:blipFill>
          <a:blip r:embed="rId9" cstate="print"/>
          <a:stretch>
            <a:fillRect/>
          </a:stretch>
        </p:blipFill>
        <p:spPr>
          <a:xfrm>
            <a:off x="150019" y="0"/>
            <a:ext cx="751730" cy="751730"/>
          </a:xfrm>
          <a:prstGeom prst="rect">
            <a:avLst/>
          </a:prstGeom>
        </p:spPr>
      </p:pic>
      <p:sp>
        <p:nvSpPr>
          <p:cNvPr id="60" name="矩形 59"/>
          <p:cNvSpPr/>
          <p:nvPr/>
        </p:nvSpPr>
        <p:spPr>
          <a:xfrm>
            <a:off x="1007270" y="114300"/>
            <a:ext cx="2928937" cy="435769"/>
          </a:xfrm>
          <a:prstGeom prst="rect">
            <a:avLst/>
          </a:prstGeom>
          <a:solidFill>
            <a:srgbClr val="01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治疗</a:t>
            </a:r>
            <a:r>
              <a:rPr lang="zh-CN" altLang="en-US" dirty="0" smtClean="0"/>
              <a:t>篇</a:t>
            </a:r>
            <a:endParaRPr lang="zh-CN" altLang="en-US" dirty="0"/>
          </a:p>
        </p:txBody>
      </p:sp>
    </p:spTree>
  </p:cSld>
  <p:clrMapOvr>
    <a:masterClrMapping/>
  </p:clrMapOvr>
  <mc:AlternateContent xmlns:mc="http://schemas.openxmlformats.org/markup-compatibility/2006">
    <mc:Choice xmlns="" xmlns:p14="http://schemas.microsoft.com/office/powerpoint/2010/main" Requires="p14">
      <p:transition spd="slow" p14:dur="1300" advClick="0" advTm="0">
        <p14:pa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fltVal val="0"/>
                                          </p:val>
                                        </p:tav>
                                        <p:tav tm="100000">
                                          <p:val>
                                            <p:strVal val="#ppt_w"/>
                                          </p:val>
                                        </p:tav>
                                      </p:tavLst>
                                    </p:anim>
                                    <p:anim calcmode="lin" valueType="num">
                                      <p:cBhvr>
                                        <p:cTn id="8" dur="500" fill="hold"/>
                                        <p:tgtEl>
                                          <p:spTgt spid="74"/>
                                        </p:tgtEl>
                                        <p:attrNameLst>
                                          <p:attrName>ppt_h</p:attrName>
                                        </p:attrNameLst>
                                      </p:cBhvr>
                                      <p:tavLst>
                                        <p:tav tm="0">
                                          <p:val>
                                            <p:fltVal val="0"/>
                                          </p:val>
                                        </p:tav>
                                        <p:tav tm="100000">
                                          <p:val>
                                            <p:strVal val="#ppt_h"/>
                                          </p:val>
                                        </p:tav>
                                      </p:tavLst>
                                    </p:anim>
                                    <p:animEffect transition="in" filter="fade">
                                      <p:cBhvr>
                                        <p:cTn id="9" dur="500"/>
                                        <p:tgtEl>
                                          <p:spTgt spid="74"/>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wipe(down)">
                                      <p:cBhvr>
                                        <p:cTn id="13" dur="500"/>
                                        <p:tgtEl>
                                          <p:spTgt spid="6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5"/>
                                        </p:tgtEl>
                                        <p:attrNameLst>
                                          <p:attrName>style.visibility</p:attrName>
                                        </p:attrNameLst>
                                      </p:cBhvr>
                                      <p:to>
                                        <p:strVal val="visible"/>
                                      </p:to>
                                    </p:set>
                                    <p:anim calcmode="lin" valueType="num">
                                      <p:cBhvr>
                                        <p:cTn id="17" dur="500" fill="hold"/>
                                        <p:tgtEl>
                                          <p:spTgt spid="75"/>
                                        </p:tgtEl>
                                        <p:attrNameLst>
                                          <p:attrName>ppt_w</p:attrName>
                                        </p:attrNameLst>
                                      </p:cBhvr>
                                      <p:tavLst>
                                        <p:tav tm="0">
                                          <p:val>
                                            <p:fltVal val="0"/>
                                          </p:val>
                                        </p:tav>
                                        <p:tav tm="100000">
                                          <p:val>
                                            <p:strVal val="#ppt_w"/>
                                          </p:val>
                                        </p:tav>
                                      </p:tavLst>
                                    </p:anim>
                                    <p:anim calcmode="lin" valueType="num">
                                      <p:cBhvr>
                                        <p:cTn id="18" dur="500" fill="hold"/>
                                        <p:tgtEl>
                                          <p:spTgt spid="75"/>
                                        </p:tgtEl>
                                        <p:attrNameLst>
                                          <p:attrName>ppt_h</p:attrName>
                                        </p:attrNameLst>
                                      </p:cBhvr>
                                      <p:tavLst>
                                        <p:tav tm="0">
                                          <p:val>
                                            <p:fltVal val="0"/>
                                          </p:val>
                                        </p:tav>
                                        <p:tav tm="100000">
                                          <p:val>
                                            <p:strVal val="#ppt_h"/>
                                          </p:val>
                                        </p:tav>
                                      </p:tavLst>
                                    </p:anim>
                                    <p:animEffect transition="in" filter="fade">
                                      <p:cBhvr>
                                        <p:cTn id="19" dur="500"/>
                                        <p:tgtEl>
                                          <p:spTgt spid="75"/>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wipe(up)">
                                      <p:cBhvr>
                                        <p:cTn id="23" dur="500"/>
                                        <p:tgtEl>
                                          <p:spTgt spid="68"/>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76"/>
                                        </p:tgtEl>
                                        <p:attrNameLst>
                                          <p:attrName>style.visibility</p:attrName>
                                        </p:attrNameLst>
                                      </p:cBhvr>
                                      <p:to>
                                        <p:strVal val="visible"/>
                                      </p:to>
                                    </p:set>
                                    <p:anim calcmode="lin" valueType="num">
                                      <p:cBhvr>
                                        <p:cTn id="27" dur="500" fill="hold"/>
                                        <p:tgtEl>
                                          <p:spTgt spid="76"/>
                                        </p:tgtEl>
                                        <p:attrNameLst>
                                          <p:attrName>ppt_w</p:attrName>
                                        </p:attrNameLst>
                                      </p:cBhvr>
                                      <p:tavLst>
                                        <p:tav tm="0">
                                          <p:val>
                                            <p:fltVal val="0"/>
                                          </p:val>
                                        </p:tav>
                                        <p:tav tm="100000">
                                          <p:val>
                                            <p:strVal val="#ppt_w"/>
                                          </p:val>
                                        </p:tav>
                                      </p:tavLst>
                                    </p:anim>
                                    <p:anim calcmode="lin" valueType="num">
                                      <p:cBhvr>
                                        <p:cTn id="28" dur="500" fill="hold"/>
                                        <p:tgtEl>
                                          <p:spTgt spid="76"/>
                                        </p:tgtEl>
                                        <p:attrNameLst>
                                          <p:attrName>ppt_h</p:attrName>
                                        </p:attrNameLst>
                                      </p:cBhvr>
                                      <p:tavLst>
                                        <p:tav tm="0">
                                          <p:val>
                                            <p:fltVal val="0"/>
                                          </p:val>
                                        </p:tav>
                                        <p:tav tm="100000">
                                          <p:val>
                                            <p:strVal val="#ppt_h"/>
                                          </p:val>
                                        </p:tav>
                                      </p:tavLst>
                                    </p:anim>
                                    <p:animEffect transition="in" filter="fade">
                                      <p:cBhvr>
                                        <p:cTn id="29" dur="500"/>
                                        <p:tgtEl>
                                          <p:spTgt spid="76"/>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down)">
                                      <p:cBhvr>
                                        <p:cTn id="33" dur="500"/>
                                        <p:tgtEl>
                                          <p:spTgt spid="69"/>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p:cTn id="37" dur="500" fill="hold"/>
                                        <p:tgtEl>
                                          <p:spTgt spid="77"/>
                                        </p:tgtEl>
                                        <p:attrNameLst>
                                          <p:attrName>ppt_w</p:attrName>
                                        </p:attrNameLst>
                                      </p:cBhvr>
                                      <p:tavLst>
                                        <p:tav tm="0">
                                          <p:val>
                                            <p:fltVal val="0"/>
                                          </p:val>
                                        </p:tav>
                                        <p:tav tm="100000">
                                          <p:val>
                                            <p:strVal val="#ppt_w"/>
                                          </p:val>
                                        </p:tav>
                                      </p:tavLst>
                                    </p:anim>
                                    <p:anim calcmode="lin" valueType="num">
                                      <p:cBhvr>
                                        <p:cTn id="38" dur="500" fill="hold"/>
                                        <p:tgtEl>
                                          <p:spTgt spid="77"/>
                                        </p:tgtEl>
                                        <p:attrNameLst>
                                          <p:attrName>ppt_h</p:attrName>
                                        </p:attrNameLst>
                                      </p:cBhvr>
                                      <p:tavLst>
                                        <p:tav tm="0">
                                          <p:val>
                                            <p:fltVal val="0"/>
                                          </p:val>
                                        </p:tav>
                                        <p:tav tm="100000">
                                          <p:val>
                                            <p:strVal val="#ppt_h"/>
                                          </p:val>
                                        </p:tav>
                                      </p:tavLst>
                                    </p:anim>
                                    <p:animEffect transition="in" filter="fade">
                                      <p:cBhvr>
                                        <p:cTn id="39" dur="500"/>
                                        <p:tgtEl>
                                          <p:spTgt spid="77"/>
                                        </p:tgtEl>
                                      </p:cBhvr>
                                    </p:animEffect>
                                  </p:childTnLst>
                                </p:cTn>
                              </p:par>
                            </p:childTnLst>
                          </p:cTn>
                        </p:par>
                        <p:par>
                          <p:cTn id="40" fill="hold">
                            <p:stCondLst>
                              <p:cond delay="3500"/>
                            </p:stCondLst>
                            <p:childTnLst>
                              <p:par>
                                <p:cTn id="41" presetID="22" presetClass="entr" presetSubtype="1" fill="hold" nodeType="after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wipe(up)">
                                      <p:cBhvr>
                                        <p:cTn id="43" dur="500"/>
                                        <p:tgtEl>
                                          <p:spTgt spid="73"/>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78"/>
                                        </p:tgtEl>
                                        <p:attrNameLst>
                                          <p:attrName>style.visibility</p:attrName>
                                        </p:attrNameLst>
                                      </p:cBhvr>
                                      <p:to>
                                        <p:strVal val="visible"/>
                                      </p:to>
                                    </p:set>
                                    <p:anim calcmode="lin" valueType="num">
                                      <p:cBhvr>
                                        <p:cTn id="47" dur="500" fill="hold"/>
                                        <p:tgtEl>
                                          <p:spTgt spid="78"/>
                                        </p:tgtEl>
                                        <p:attrNameLst>
                                          <p:attrName>ppt_w</p:attrName>
                                        </p:attrNameLst>
                                      </p:cBhvr>
                                      <p:tavLst>
                                        <p:tav tm="0">
                                          <p:val>
                                            <p:fltVal val="0"/>
                                          </p:val>
                                        </p:tav>
                                        <p:tav tm="100000">
                                          <p:val>
                                            <p:strVal val="#ppt_w"/>
                                          </p:val>
                                        </p:tav>
                                      </p:tavLst>
                                    </p:anim>
                                    <p:anim calcmode="lin" valueType="num">
                                      <p:cBhvr>
                                        <p:cTn id="48" dur="500" fill="hold"/>
                                        <p:tgtEl>
                                          <p:spTgt spid="78"/>
                                        </p:tgtEl>
                                        <p:attrNameLst>
                                          <p:attrName>ppt_h</p:attrName>
                                        </p:attrNameLst>
                                      </p:cBhvr>
                                      <p:tavLst>
                                        <p:tav tm="0">
                                          <p:val>
                                            <p:fltVal val="0"/>
                                          </p:val>
                                        </p:tav>
                                        <p:tav tm="100000">
                                          <p:val>
                                            <p:strVal val="#ppt_h"/>
                                          </p:val>
                                        </p:tav>
                                      </p:tavLst>
                                    </p:anim>
                                    <p:animEffect transition="in" filter="fade">
                                      <p:cBhvr>
                                        <p:cTn id="49" dur="500"/>
                                        <p:tgtEl>
                                          <p:spTgt spid="78"/>
                                        </p:tgtEl>
                                      </p:cBhvr>
                                    </p:animEffect>
                                  </p:childTnLst>
                                </p:cTn>
                              </p:par>
                            </p:childTnLst>
                          </p:cTn>
                        </p:par>
                        <p:par>
                          <p:cTn id="50" fill="hold">
                            <p:stCondLst>
                              <p:cond delay="4500"/>
                            </p:stCondLst>
                            <p:childTnLst>
                              <p:par>
                                <p:cTn id="51" presetID="22" presetClass="entr" presetSubtype="4" fill="hold" nodeType="after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wipe(down)">
                                      <p:cBhvr>
                                        <p:cTn id="53" dur="500"/>
                                        <p:tgtEl>
                                          <p:spTgt spid="70"/>
                                        </p:tgtEl>
                                      </p:cBhvr>
                                    </p:animEffect>
                                  </p:childTnLst>
                                </p:cTn>
                              </p:par>
                            </p:childTnLst>
                          </p:cTn>
                        </p:par>
                        <p:par>
                          <p:cTn id="54" fill="hold">
                            <p:stCondLst>
                              <p:cond delay="5000"/>
                            </p:stCondLst>
                            <p:childTnLst>
                              <p:par>
                                <p:cTn id="55" presetID="53" presetClass="entr" presetSubtype="16" fill="hold" nodeType="afterEffect">
                                  <p:stCondLst>
                                    <p:cond delay="0"/>
                                  </p:stCondLst>
                                  <p:childTnLst>
                                    <p:set>
                                      <p:cBhvr>
                                        <p:cTn id="56" dur="1" fill="hold">
                                          <p:stCondLst>
                                            <p:cond delay="0"/>
                                          </p:stCondLst>
                                        </p:cTn>
                                        <p:tgtEl>
                                          <p:spTgt spid="79"/>
                                        </p:tgtEl>
                                        <p:attrNameLst>
                                          <p:attrName>style.visibility</p:attrName>
                                        </p:attrNameLst>
                                      </p:cBhvr>
                                      <p:to>
                                        <p:strVal val="visible"/>
                                      </p:to>
                                    </p:set>
                                    <p:anim calcmode="lin" valueType="num">
                                      <p:cBhvr>
                                        <p:cTn id="57" dur="500" fill="hold"/>
                                        <p:tgtEl>
                                          <p:spTgt spid="79"/>
                                        </p:tgtEl>
                                        <p:attrNameLst>
                                          <p:attrName>ppt_w</p:attrName>
                                        </p:attrNameLst>
                                      </p:cBhvr>
                                      <p:tavLst>
                                        <p:tav tm="0">
                                          <p:val>
                                            <p:fltVal val="0"/>
                                          </p:val>
                                        </p:tav>
                                        <p:tav tm="100000">
                                          <p:val>
                                            <p:strVal val="#ppt_w"/>
                                          </p:val>
                                        </p:tav>
                                      </p:tavLst>
                                    </p:anim>
                                    <p:anim calcmode="lin" valueType="num">
                                      <p:cBhvr>
                                        <p:cTn id="58" dur="500" fill="hold"/>
                                        <p:tgtEl>
                                          <p:spTgt spid="79"/>
                                        </p:tgtEl>
                                        <p:attrNameLst>
                                          <p:attrName>ppt_h</p:attrName>
                                        </p:attrNameLst>
                                      </p:cBhvr>
                                      <p:tavLst>
                                        <p:tav tm="0">
                                          <p:val>
                                            <p:fltVal val="0"/>
                                          </p:val>
                                        </p:tav>
                                        <p:tav tm="100000">
                                          <p:val>
                                            <p:strVal val="#ppt_h"/>
                                          </p:val>
                                        </p:tav>
                                      </p:tavLst>
                                    </p:anim>
                                    <p:animEffect transition="in" filter="fade">
                                      <p:cBhvr>
                                        <p:cTn id="59" dur="500"/>
                                        <p:tgtEl>
                                          <p:spTgt spid="79"/>
                                        </p:tgtEl>
                                      </p:cBhvr>
                                    </p:animEffect>
                                  </p:childTnLst>
                                </p:cTn>
                              </p:par>
                            </p:childTnLst>
                          </p:cTn>
                        </p:par>
                        <p:par>
                          <p:cTn id="60" fill="hold">
                            <p:stCondLst>
                              <p:cond delay="5500"/>
                            </p:stCondLst>
                            <p:childTnLst>
                              <p:par>
                                <p:cTn id="61" presetID="22" presetClass="entr" presetSubtype="1" fill="hold" nodeType="after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wipe(up)">
                                      <p:cBhvr>
                                        <p:cTn id="63" dur="500"/>
                                        <p:tgtEl>
                                          <p:spTgt spid="72"/>
                                        </p:tgtEl>
                                      </p:cBhvr>
                                    </p:animEffect>
                                  </p:childTnLst>
                                </p:cTn>
                              </p:par>
                            </p:childTnLst>
                          </p:cTn>
                        </p:par>
                        <p:par>
                          <p:cTn id="64" fill="hold">
                            <p:stCondLst>
                              <p:cond delay="6000"/>
                            </p:stCondLst>
                            <p:childTnLst>
                              <p:par>
                                <p:cTn id="65" presetID="53" presetClass="entr" presetSubtype="16" fill="hold" nodeType="afterEffect">
                                  <p:stCondLst>
                                    <p:cond delay="0"/>
                                  </p:stCondLst>
                                  <p:childTnLst>
                                    <p:set>
                                      <p:cBhvr>
                                        <p:cTn id="66" dur="1" fill="hold">
                                          <p:stCondLst>
                                            <p:cond delay="0"/>
                                          </p:stCondLst>
                                        </p:cTn>
                                        <p:tgtEl>
                                          <p:spTgt spid="80"/>
                                        </p:tgtEl>
                                        <p:attrNameLst>
                                          <p:attrName>style.visibility</p:attrName>
                                        </p:attrNameLst>
                                      </p:cBhvr>
                                      <p:to>
                                        <p:strVal val="visible"/>
                                      </p:to>
                                    </p:set>
                                    <p:anim calcmode="lin" valueType="num">
                                      <p:cBhvr>
                                        <p:cTn id="67" dur="500" fill="hold"/>
                                        <p:tgtEl>
                                          <p:spTgt spid="80"/>
                                        </p:tgtEl>
                                        <p:attrNameLst>
                                          <p:attrName>ppt_w</p:attrName>
                                        </p:attrNameLst>
                                      </p:cBhvr>
                                      <p:tavLst>
                                        <p:tav tm="0">
                                          <p:val>
                                            <p:fltVal val="0"/>
                                          </p:val>
                                        </p:tav>
                                        <p:tav tm="100000">
                                          <p:val>
                                            <p:strVal val="#ppt_w"/>
                                          </p:val>
                                        </p:tav>
                                      </p:tavLst>
                                    </p:anim>
                                    <p:anim calcmode="lin" valueType="num">
                                      <p:cBhvr>
                                        <p:cTn id="68" dur="500" fill="hold"/>
                                        <p:tgtEl>
                                          <p:spTgt spid="80"/>
                                        </p:tgtEl>
                                        <p:attrNameLst>
                                          <p:attrName>ppt_h</p:attrName>
                                        </p:attrNameLst>
                                      </p:cBhvr>
                                      <p:tavLst>
                                        <p:tav tm="0">
                                          <p:val>
                                            <p:fltVal val="0"/>
                                          </p:val>
                                        </p:tav>
                                        <p:tav tm="100000">
                                          <p:val>
                                            <p:strVal val="#ppt_h"/>
                                          </p:val>
                                        </p:tav>
                                      </p:tavLst>
                                    </p:anim>
                                    <p:animEffect transition="in" filter="fade">
                                      <p:cBhvr>
                                        <p:cTn id="69" dur="500"/>
                                        <p:tgtEl>
                                          <p:spTgt spid="80"/>
                                        </p:tgtEl>
                                      </p:cBhvr>
                                    </p:animEffect>
                                  </p:childTnLst>
                                </p:cTn>
                              </p:par>
                            </p:childTnLst>
                          </p:cTn>
                        </p:par>
                        <p:par>
                          <p:cTn id="70" fill="hold">
                            <p:stCondLst>
                              <p:cond delay="6500"/>
                            </p:stCondLst>
                            <p:childTnLst>
                              <p:par>
                                <p:cTn id="71" presetID="22" presetClass="entr" presetSubtype="4" fill="hold" nodeType="after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wipe(down)">
                                      <p:cBhvr>
                                        <p:cTn id="73" dur="500"/>
                                        <p:tgtEl>
                                          <p:spTgt spid="71"/>
                                        </p:tgtEl>
                                      </p:cBhvr>
                                    </p:animEffect>
                                  </p:childTnLst>
                                </p:cTn>
                              </p:par>
                            </p:childTnLst>
                          </p:cTn>
                        </p:par>
                        <p:par>
                          <p:cTn id="74" fill="hold">
                            <p:stCondLst>
                              <p:cond delay="7000"/>
                            </p:stCondLst>
                            <p:childTnLst>
                              <p:par>
                                <p:cTn id="75" presetID="10" presetClass="entr" presetSubtype="0" fill="hold" grpId="0" nodeType="afterEffect">
                                  <p:stCondLst>
                                    <p:cond delay="0"/>
                                  </p:stCondLst>
                                  <p:childTnLst>
                                    <p:set>
                                      <p:cBhvr>
                                        <p:cTn id="76" dur="1" fill="hold">
                                          <p:stCondLst>
                                            <p:cond delay="0"/>
                                          </p:stCondLst>
                                        </p:cTn>
                                        <p:tgtEl>
                                          <p:spTgt spid="81"/>
                                        </p:tgtEl>
                                        <p:attrNameLst>
                                          <p:attrName>style.visibility</p:attrName>
                                        </p:attrNameLst>
                                      </p:cBhvr>
                                      <p:to>
                                        <p:strVal val="visible"/>
                                      </p:to>
                                    </p:set>
                                    <p:animEffect transition="in" filter="fade">
                                      <p:cBhvr>
                                        <p:cTn id="7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theme/theme1.xml><?xml version="1.0" encoding="utf-8"?>
<a:theme xmlns:a="http://schemas.openxmlformats.org/drawingml/2006/main" name="Office 主题">
  <a:themeElements>
    <a:clrScheme name="蓝绿">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自定义 1">
      <a:majorFont>
        <a:latin typeface="Arial Black"/>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1AAA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ctr">
          <a:defRPr sz="4000" smtClean="0">
            <a:solidFill>
              <a:schemeClr val="accent4"/>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511</TotalTime>
  <Words>1730</Words>
  <Application>WPS 演示</Application>
  <PresentationFormat>自定义</PresentationFormat>
  <Paragraphs>167</Paragraphs>
  <Slides>21</Slides>
  <Notes>2</Notes>
  <HiddenSlides>0</HiddenSlides>
  <MMClips>1</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21</vt:i4>
      </vt:variant>
    </vt:vector>
  </HeadingPairs>
  <TitlesOfParts>
    <vt:vector size="23" baseType="lpstr">
      <vt:lpstr>Office 主题</vt:lpstr>
      <vt:lpstr>Microsoft Office Excel グラフ</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mac</dc:creator>
  <cp:lastModifiedBy>mac</cp:lastModifiedBy>
  <cp:revision>230</cp:revision>
  <dcterms:created xsi:type="dcterms:W3CDTF">2015-10-27T06:10:00Z</dcterms:created>
  <dcterms:modified xsi:type="dcterms:W3CDTF">2020-08-11T16:24:07Z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